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4"/>
  </p:notesMasterIdLst>
  <p:sldIdLst>
    <p:sldId id="256" r:id="rId2"/>
    <p:sldId id="264" r:id="rId3"/>
    <p:sldId id="257" r:id="rId4"/>
    <p:sldId id="272" r:id="rId5"/>
    <p:sldId id="269" r:id="rId6"/>
    <p:sldId id="273" r:id="rId7"/>
    <p:sldId id="275" r:id="rId8"/>
    <p:sldId id="276" r:id="rId9"/>
    <p:sldId id="277" r:id="rId10"/>
    <p:sldId id="280" r:id="rId11"/>
    <p:sldId id="279" r:id="rId12"/>
    <p:sldId id="278" r:id="rId13"/>
    <p:sldId id="281" r:id="rId14"/>
    <p:sldId id="270" r:id="rId15"/>
    <p:sldId id="271" r:id="rId16"/>
    <p:sldId id="283" r:id="rId17"/>
    <p:sldId id="284" r:id="rId18"/>
    <p:sldId id="285" r:id="rId19"/>
    <p:sldId id="282" r:id="rId20"/>
    <p:sldId id="286" r:id="rId21"/>
    <p:sldId id="287" r:id="rId22"/>
    <p:sldId id="288"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E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39FC9E-1369-4169-9E6A-D0F6B3C6B537}">
  <a:tblStyle styleId="{8839FC9E-1369-4169-9E6A-D0F6B3C6B5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94660"/>
  </p:normalViewPr>
  <p:slideViewPr>
    <p:cSldViewPr snapToGrid="0">
      <p:cViewPr>
        <p:scale>
          <a:sx n="90" d="100"/>
          <a:sy n="90" d="100"/>
        </p:scale>
        <p:origin x="1050"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86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8c2221473c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8c2221473c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 and subtitle 2">
  <p:cSld name="CUSTOM_6">
    <p:spTree>
      <p:nvGrpSpPr>
        <p:cNvPr id="1" name="Shape 136"/>
        <p:cNvGrpSpPr/>
        <p:nvPr/>
      </p:nvGrpSpPr>
      <p:grpSpPr>
        <a:xfrm>
          <a:off x="0" y="0"/>
          <a:ext cx="0" cy="0"/>
          <a:chOff x="0" y="0"/>
          <a:chExt cx="0" cy="0"/>
        </a:xfrm>
      </p:grpSpPr>
      <p:sp>
        <p:nvSpPr>
          <p:cNvPr id="137" name="Google Shape;137;p23"/>
          <p:cNvSpPr txBox="1">
            <a:spLocks noGrp="1"/>
          </p:cNvSpPr>
          <p:nvPr>
            <p:ph type="title" hasCustomPrompt="1"/>
          </p:nvPr>
        </p:nvSpPr>
        <p:spPr>
          <a:xfrm>
            <a:off x="2285825" y="1927950"/>
            <a:ext cx="13389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8" name="Google Shape;138;p23"/>
          <p:cNvSpPr txBox="1">
            <a:spLocks noGrp="1"/>
          </p:cNvSpPr>
          <p:nvPr>
            <p:ph type="title" idx="2"/>
          </p:nvPr>
        </p:nvSpPr>
        <p:spPr>
          <a:xfrm>
            <a:off x="3722950" y="2073553"/>
            <a:ext cx="38520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0" y="1570025"/>
            <a:ext cx="6387900" cy="196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 name="Google Shape;32;p9"/>
          <p:cNvSpPr txBox="1">
            <a:spLocks noGrp="1"/>
          </p:cNvSpPr>
          <p:nvPr>
            <p:ph type="subTitle" idx="1"/>
          </p:nvPr>
        </p:nvSpPr>
        <p:spPr>
          <a:xfrm>
            <a:off x="1205200" y="2658641"/>
            <a:ext cx="26172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body" idx="2"/>
          </p:nvPr>
        </p:nvSpPr>
        <p:spPr>
          <a:xfrm>
            <a:off x="4306275" y="1613250"/>
            <a:ext cx="3852000" cy="191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903250" y="1622775"/>
            <a:ext cx="5337600" cy="1314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3191375" y="2936775"/>
            <a:ext cx="2761500" cy="881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 and subtitle">
  <p:cSld name="CUSTOM_3">
    <p:spTree>
      <p:nvGrpSpPr>
        <p:cNvPr id="1" name="Shape 133"/>
        <p:cNvGrpSpPr/>
        <p:nvPr/>
      </p:nvGrpSpPr>
      <p:grpSpPr>
        <a:xfrm>
          <a:off x="0" y="0"/>
          <a:ext cx="0" cy="0"/>
          <a:chOff x="0" y="0"/>
          <a:chExt cx="0" cy="0"/>
        </a:xfrm>
      </p:grpSpPr>
      <p:sp>
        <p:nvSpPr>
          <p:cNvPr id="134" name="Google Shape;134;p22"/>
          <p:cNvSpPr txBox="1">
            <a:spLocks noGrp="1"/>
          </p:cNvSpPr>
          <p:nvPr>
            <p:ph type="title" hasCustomPrompt="1"/>
          </p:nvPr>
        </p:nvSpPr>
        <p:spPr>
          <a:xfrm>
            <a:off x="3389825" y="1356150"/>
            <a:ext cx="11724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22"/>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7" r:id="rId6"/>
    <p:sldLayoutId id="2147483658" r:id="rId7"/>
    <p:sldLayoutId id="2147483659"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ERP  ODOO</a:t>
            </a:r>
            <a:endParaRPr dirty="0"/>
          </a:p>
        </p:txBody>
      </p:sp>
      <p:sp>
        <p:nvSpPr>
          <p:cNvPr id="173" name="Google Shape;173;p35"/>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Deployement et development d’une solution </a:t>
            </a:r>
            <a:endParaRPr dirty="0"/>
          </a:p>
        </p:txBody>
      </p:sp>
      <p:grpSp>
        <p:nvGrpSpPr>
          <p:cNvPr id="174" name="Google Shape;174;p35"/>
          <p:cNvGrpSpPr/>
          <p:nvPr/>
        </p:nvGrpSpPr>
        <p:grpSpPr>
          <a:xfrm rot="-5400000">
            <a:off x="4531668" y="1145388"/>
            <a:ext cx="80672" cy="3791466"/>
            <a:chOff x="240800" y="2204795"/>
            <a:chExt cx="14075" cy="652105"/>
          </a:xfrm>
        </p:grpSpPr>
        <p:sp>
          <p:nvSpPr>
            <p:cNvPr id="175" name="Google Shape;175;p35"/>
            <p:cNvSpPr/>
            <p:nvPr/>
          </p:nvSpPr>
          <p:spPr>
            <a:xfrm>
              <a:off x="240801" y="2204795"/>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35"/>
          <p:cNvGrpSpPr/>
          <p:nvPr/>
        </p:nvGrpSpPr>
        <p:grpSpPr>
          <a:xfrm>
            <a:off x="2278754" y="3912467"/>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5"/>
          <p:cNvGrpSpPr/>
          <p:nvPr/>
        </p:nvGrpSpPr>
        <p:grpSpPr>
          <a:xfrm>
            <a:off x="3195818" y="841369"/>
            <a:ext cx="5171654"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173;p35">
            <a:extLst>
              <a:ext uri="{FF2B5EF4-FFF2-40B4-BE49-F238E27FC236}">
                <a16:creationId xmlns:a16="http://schemas.microsoft.com/office/drawing/2014/main" id="{D266BAE4-6D4E-4484-A0CB-1471DF926200}"/>
              </a:ext>
            </a:extLst>
          </p:cNvPr>
          <p:cNvSpPr txBox="1">
            <a:spLocks/>
          </p:cNvSpPr>
          <p:nvPr/>
        </p:nvSpPr>
        <p:spPr>
          <a:xfrm>
            <a:off x="14766" y="4295086"/>
            <a:ext cx="9129234" cy="549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800"/>
              <a:buFont typeface="Raleway"/>
              <a:buNone/>
              <a:defRPr sz="1800" b="0" i="0" u="none" strike="noStrike" cap="none">
                <a:solidFill>
                  <a:schemeClr val="lt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lt1"/>
              </a:buClr>
              <a:buSzPts val="2800"/>
              <a:buFont typeface="Raleway"/>
              <a:buNone/>
              <a:defRPr sz="2800" b="0" i="0" u="none" strike="noStrike" cap="none">
                <a:solidFill>
                  <a:schemeClr val="lt1"/>
                </a:solidFill>
                <a:latin typeface="Raleway"/>
                <a:ea typeface="Raleway"/>
                <a:cs typeface="Raleway"/>
                <a:sym typeface="Raleway"/>
              </a:defRPr>
            </a:lvl9pPr>
          </a:lstStyle>
          <a:p>
            <a:pPr marL="0" indent="0"/>
            <a:r>
              <a:rPr lang="fr-FR" sz="1600" dirty="0"/>
              <a:t>Préparé par Annassiri Fatima Zahra  et El </a:t>
            </a:r>
            <a:r>
              <a:rPr lang="fr-FR" sz="1600" dirty="0" err="1"/>
              <a:t>jemlaoui</a:t>
            </a:r>
            <a:r>
              <a:rPr lang="fr-FR" sz="1600" dirty="0"/>
              <a:t> Ikram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88C07D-8025-4941-98C1-C4F5956DF3DF}"/>
              </a:ext>
            </a:extLst>
          </p:cNvPr>
          <p:cNvSpPr>
            <a:spLocks noGrp="1"/>
          </p:cNvSpPr>
          <p:nvPr>
            <p:ph type="title"/>
          </p:nvPr>
        </p:nvSpPr>
        <p:spPr>
          <a:xfrm>
            <a:off x="512178" y="247613"/>
            <a:ext cx="7704000" cy="572700"/>
          </a:xfrm>
        </p:spPr>
        <p:txBody>
          <a:bodyPr/>
          <a:lstStyle/>
          <a:p>
            <a:r>
              <a:rPr lang="fr-FR" dirty="0"/>
              <a:t>Manipulation des modules </a:t>
            </a:r>
            <a:br>
              <a:rPr lang="fr-FR" sz="1800" b="1" dirty="0">
                <a:effectLst/>
                <a:latin typeface="Arial" panose="020B0604020202020204" pitchFamily="34" charset="0"/>
              </a:rPr>
            </a:br>
            <a:endParaRPr lang="fr-FR" dirty="0"/>
          </a:p>
        </p:txBody>
      </p:sp>
      <p:sp>
        <p:nvSpPr>
          <p:cNvPr id="13" name="ZoneTexte 12">
            <a:extLst>
              <a:ext uri="{FF2B5EF4-FFF2-40B4-BE49-F238E27FC236}">
                <a16:creationId xmlns:a16="http://schemas.microsoft.com/office/drawing/2014/main" id="{90B849D2-6A9F-461A-88F3-66537C601B1A}"/>
              </a:ext>
            </a:extLst>
          </p:cNvPr>
          <p:cNvSpPr txBox="1"/>
          <p:nvPr/>
        </p:nvSpPr>
        <p:spPr>
          <a:xfrm>
            <a:off x="308764" y="4146717"/>
            <a:ext cx="8110827" cy="738664"/>
          </a:xfrm>
          <a:prstGeom prst="rect">
            <a:avLst/>
          </a:prstGeom>
          <a:noFill/>
        </p:spPr>
        <p:txBody>
          <a:bodyPr wrap="square">
            <a:spAutoFit/>
          </a:bodyPr>
          <a:lstStyle/>
          <a:p>
            <a:pPr marL="228600" algn="just">
              <a:spcAft>
                <a:spcPts val="1200"/>
              </a:spcAft>
            </a:pPr>
            <a:r>
              <a:rPr lang="fr-FR" b="1" dirty="0">
                <a:solidFill>
                  <a:schemeClr val="bg1"/>
                </a:solidFill>
                <a:latin typeface="Calibri" panose="020F0502020204030204" pitchFamily="34" charset="0"/>
              </a:rPr>
              <a:t>manifest.py  contient les information générale du module, Patient.py  contient le model  et les classe du BD , </a:t>
            </a:r>
            <a:r>
              <a:rPr lang="fr-FR" b="1" dirty="0" err="1">
                <a:solidFill>
                  <a:schemeClr val="bg1"/>
                </a:solidFill>
                <a:latin typeface="Calibri" panose="020F0502020204030204" pitchFamily="34" charset="0"/>
              </a:rPr>
              <a:t>View</a:t>
            </a:r>
            <a:r>
              <a:rPr lang="fr-FR" b="1" dirty="0">
                <a:solidFill>
                  <a:schemeClr val="bg1"/>
                </a:solidFill>
                <a:latin typeface="Calibri" panose="020F0502020204030204" pitchFamily="34" charset="0"/>
              </a:rPr>
              <a:t> -&gt; patient.xml   contient les champs de base de données  ainsi ls information de menu , il assure la relation client server via un web service </a:t>
            </a:r>
          </a:p>
        </p:txBody>
      </p:sp>
      <p:pic>
        <p:nvPicPr>
          <p:cNvPr id="5" name="Image 4">
            <a:extLst>
              <a:ext uri="{FF2B5EF4-FFF2-40B4-BE49-F238E27FC236}">
                <a16:creationId xmlns:a16="http://schemas.microsoft.com/office/drawing/2014/main" id="{2EDF2DE8-6B93-46CE-9C35-C9F704B91DEF}"/>
              </a:ext>
            </a:extLst>
          </p:cNvPr>
          <p:cNvPicPr/>
          <p:nvPr/>
        </p:nvPicPr>
        <p:blipFill rotWithShape="1">
          <a:blip r:embed="rId2"/>
          <a:srcRect b="4762"/>
          <a:stretch/>
        </p:blipFill>
        <p:spPr bwMode="auto">
          <a:xfrm>
            <a:off x="0" y="951895"/>
            <a:ext cx="5733415" cy="3069590"/>
          </a:xfrm>
          <a:prstGeom prst="rect">
            <a:avLst/>
          </a:prstGeom>
          <a:ln>
            <a:noFill/>
          </a:ln>
          <a:extLst>
            <a:ext uri="{53640926-AAD7-44D8-BBD7-CCE9431645EC}">
              <a14:shadowObscured xmlns:a14="http://schemas.microsoft.com/office/drawing/2010/main"/>
            </a:ext>
          </a:extLst>
        </p:spPr>
      </p:pic>
      <p:pic>
        <p:nvPicPr>
          <p:cNvPr id="7" name="Image 6">
            <a:extLst>
              <a:ext uri="{FF2B5EF4-FFF2-40B4-BE49-F238E27FC236}">
                <a16:creationId xmlns:a16="http://schemas.microsoft.com/office/drawing/2014/main" id="{B8750F66-7DEB-4E11-8B3F-3EE4095173E9}"/>
              </a:ext>
            </a:extLst>
          </p:cNvPr>
          <p:cNvPicPr/>
          <p:nvPr/>
        </p:nvPicPr>
        <p:blipFill rotWithShape="1">
          <a:blip r:embed="rId3"/>
          <a:srcRect l="29415" b="4946"/>
          <a:stretch/>
        </p:blipFill>
        <p:spPr bwMode="auto">
          <a:xfrm>
            <a:off x="4061637" y="951895"/>
            <a:ext cx="4046921" cy="3063240"/>
          </a:xfrm>
          <a:prstGeom prst="rect">
            <a:avLst/>
          </a:prstGeom>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A7A660B3-7B4F-4333-9329-4A15FC0A5661}"/>
              </a:ext>
            </a:extLst>
          </p:cNvPr>
          <p:cNvPicPr/>
          <p:nvPr/>
        </p:nvPicPr>
        <p:blipFill rotWithShape="1">
          <a:blip r:embed="rId4"/>
          <a:srcRect l="29415" b="5131"/>
          <a:stretch/>
        </p:blipFill>
        <p:spPr bwMode="auto">
          <a:xfrm>
            <a:off x="6549656" y="957610"/>
            <a:ext cx="4046921" cy="30575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434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88C07D-8025-4941-98C1-C4F5956DF3DF}"/>
              </a:ext>
            </a:extLst>
          </p:cNvPr>
          <p:cNvSpPr>
            <a:spLocks noGrp="1"/>
          </p:cNvSpPr>
          <p:nvPr>
            <p:ph type="title"/>
          </p:nvPr>
        </p:nvSpPr>
        <p:spPr>
          <a:xfrm>
            <a:off x="512178" y="247613"/>
            <a:ext cx="7704000" cy="572700"/>
          </a:xfrm>
        </p:spPr>
        <p:txBody>
          <a:bodyPr/>
          <a:lstStyle/>
          <a:p>
            <a:r>
              <a:rPr lang="fr-FR" dirty="0"/>
              <a:t>Installation et test </a:t>
            </a:r>
          </a:p>
        </p:txBody>
      </p:sp>
      <p:sp>
        <p:nvSpPr>
          <p:cNvPr id="13" name="ZoneTexte 12">
            <a:extLst>
              <a:ext uri="{FF2B5EF4-FFF2-40B4-BE49-F238E27FC236}">
                <a16:creationId xmlns:a16="http://schemas.microsoft.com/office/drawing/2014/main" id="{90B849D2-6A9F-461A-88F3-66537C601B1A}"/>
              </a:ext>
            </a:extLst>
          </p:cNvPr>
          <p:cNvSpPr txBox="1"/>
          <p:nvPr/>
        </p:nvSpPr>
        <p:spPr>
          <a:xfrm>
            <a:off x="836465" y="4311112"/>
            <a:ext cx="7055427" cy="584775"/>
          </a:xfrm>
          <a:prstGeom prst="rect">
            <a:avLst/>
          </a:prstGeom>
          <a:noFill/>
        </p:spPr>
        <p:txBody>
          <a:bodyPr wrap="square">
            <a:spAutoFit/>
          </a:bodyPr>
          <a:lstStyle/>
          <a:p>
            <a:pPr marL="228600" algn="ctr">
              <a:spcAft>
                <a:spcPts val="1200"/>
              </a:spcAft>
            </a:pPr>
            <a:r>
              <a:rPr lang="fr-FR" sz="1600" b="1" dirty="0">
                <a:solidFill>
                  <a:schemeClr val="bg1"/>
                </a:solidFill>
                <a:effectLst/>
                <a:latin typeface="Calibri" panose="020F0502020204030204" pitchFamily="34" charset="0"/>
                <a:ea typeface="Calibri" panose="020F0502020204030204" pitchFamily="34" charset="0"/>
              </a:rPr>
              <a:t>En localhost , switcher en mode dev , update la liste des App et chercher le new   module  puis  l’installer </a:t>
            </a:r>
            <a:endParaRPr lang="fr-FR" sz="1600" b="1" dirty="0">
              <a:solidFill>
                <a:schemeClr val="bg1"/>
              </a:solidFill>
              <a:effectLst/>
              <a:latin typeface="Arial" panose="020B0604020202020204" pitchFamily="34" charset="0"/>
              <a:ea typeface="Arial" panose="020B0604020202020204" pitchFamily="34" charset="0"/>
            </a:endParaRPr>
          </a:p>
        </p:txBody>
      </p:sp>
      <p:pic>
        <p:nvPicPr>
          <p:cNvPr id="5" name="Image 4">
            <a:extLst>
              <a:ext uri="{FF2B5EF4-FFF2-40B4-BE49-F238E27FC236}">
                <a16:creationId xmlns:a16="http://schemas.microsoft.com/office/drawing/2014/main" id="{8E7853A1-3AAE-4FC2-ACDF-CDAE34DD9707}"/>
              </a:ext>
            </a:extLst>
          </p:cNvPr>
          <p:cNvPicPr/>
          <p:nvPr/>
        </p:nvPicPr>
        <p:blipFill rotWithShape="1">
          <a:blip r:embed="rId2"/>
          <a:srcRect t="4422" b="27052"/>
          <a:stretch/>
        </p:blipFill>
        <p:spPr bwMode="auto">
          <a:xfrm>
            <a:off x="512177" y="946484"/>
            <a:ext cx="7070429" cy="2949767"/>
          </a:xfrm>
          <a:prstGeom prst="rect">
            <a:avLst/>
          </a:prstGeom>
          <a:ln>
            <a:noFill/>
          </a:ln>
          <a:extLst>
            <a:ext uri="{53640926-AAD7-44D8-BBD7-CCE9431645EC}">
              <a14:shadowObscured xmlns:a14="http://schemas.microsoft.com/office/drawing/2010/main"/>
            </a:ext>
          </a:extLst>
        </p:spPr>
      </p:pic>
      <p:pic>
        <p:nvPicPr>
          <p:cNvPr id="7" name="Image 6">
            <a:extLst>
              <a:ext uri="{FF2B5EF4-FFF2-40B4-BE49-F238E27FC236}">
                <a16:creationId xmlns:a16="http://schemas.microsoft.com/office/drawing/2014/main" id="{784D0B59-B360-4332-B9AF-FA4D4E37987C}"/>
              </a:ext>
            </a:extLst>
          </p:cNvPr>
          <p:cNvPicPr/>
          <p:nvPr/>
        </p:nvPicPr>
        <p:blipFill rotWithShape="1">
          <a:blip r:embed="rId3"/>
          <a:srcRect l="-332" t="4433" r="332" b="19637"/>
          <a:stretch/>
        </p:blipFill>
        <p:spPr bwMode="auto">
          <a:xfrm>
            <a:off x="4364178" y="51266"/>
            <a:ext cx="6016270" cy="3113474"/>
          </a:xfrm>
          <a:prstGeom prst="rect">
            <a:avLst/>
          </a:prstGeom>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1FB45FF8-C071-483B-945F-E50BF2079634}"/>
              </a:ext>
            </a:extLst>
          </p:cNvPr>
          <p:cNvPicPr/>
          <p:nvPr/>
        </p:nvPicPr>
        <p:blipFill rotWithShape="1">
          <a:blip r:embed="rId4"/>
          <a:srcRect t="9456" b="3073"/>
          <a:stretch/>
        </p:blipFill>
        <p:spPr bwMode="auto">
          <a:xfrm>
            <a:off x="6277292" y="1340765"/>
            <a:ext cx="5733415" cy="2819400"/>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1734F6C6-2455-403B-BA02-CD28EE4B916E}"/>
              </a:ext>
            </a:extLst>
          </p:cNvPr>
          <p:cNvSpPr/>
          <p:nvPr/>
        </p:nvSpPr>
        <p:spPr>
          <a:xfrm>
            <a:off x="7144378" y="3361087"/>
            <a:ext cx="783771" cy="167248"/>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2DC45C86-3542-4A05-9225-B7AA1CF09B54}"/>
              </a:ext>
            </a:extLst>
          </p:cNvPr>
          <p:cNvSpPr/>
          <p:nvPr/>
        </p:nvSpPr>
        <p:spPr>
          <a:xfrm>
            <a:off x="5361797" y="679714"/>
            <a:ext cx="1124063" cy="266770"/>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28592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0FB6C7D-997D-4975-8583-C2D29EC1C82C}"/>
              </a:ext>
            </a:extLst>
          </p:cNvPr>
          <p:cNvSpPr>
            <a:spLocks noGrp="1"/>
          </p:cNvSpPr>
          <p:nvPr>
            <p:ph type="body" idx="1"/>
          </p:nvPr>
        </p:nvSpPr>
        <p:spPr/>
        <p:txBody>
          <a:bodyPr/>
          <a:lstStyle/>
          <a:p>
            <a:endParaRPr lang="fr-FR" dirty="0"/>
          </a:p>
        </p:txBody>
      </p:sp>
      <p:pic>
        <p:nvPicPr>
          <p:cNvPr id="4" name="Image 3">
            <a:extLst>
              <a:ext uri="{FF2B5EF4-FFF2-40B4-BE49-F238E27FC236}">
                <a16:creationId xmlns:a16="http://schemas.microsoft.com/office/drawing/2014/main" id="{4E6ECFEE-71CC-49CB-AB7B-DBF4816FBC78}"/>
              </a:ext>
            </a:extLst>
          </p:cNvPr>
          <p:cNvPicPr/>
          <p:nvPr/>
        </p:nvPicPr>
        <p:blipFill rotWithShape="1">
          <a:blip r:embed="rId2"/>
          <a:srcRect t="4606" b="10841"/>
          <a:stretch/>
        </p:blipFill>
        <p:spPr bwMode="auto">
          <a:xfrm>
            <a:off x="1852849" y="769010"/>
            <a:ext cx="5732145" cy="272478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A3010C34-F17F-4B9E-8292-69FD91C5738F}"/>
              </a:ext>
            </a:extLst>
          </p:cNvPr>
          <p:cNvSpPr/>
          <p:nvPr/>
        </p:nvSpPr>
        <p:spPr>
          <a:xfrm>
            <a:off x="1852849" y="822103"/>
            <a:ext cx="361507" cy="835813"/>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0415139E-7A8E-4220-8731-6775FDE28430}"/>
              </a:ext>
            </a:extLst>
          </p:cNvPr>
          <p:cNvPicPr/>
          <p:nvPr/>
        </p:nvPicPr>
        <p:blipFill rotWithShape="1">
          <a:blip r:embed="rId3"/>
          <a:srcRect l="-1" t="9396" r="92007" b="46760"/>
          <a:stretch/>
        </p:blipFill>
        <p:spPr bwMode="auto">
          <a:xfrm>
            <a:off x="637953" y="826350"/>
            <a:ext cx="1038011" cy="3200972"/>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AB28F735-F258-4105-8B7E-7763280E5C30}"/>
              </a:ext>
            </a:extLst>
          </p:cNvPr>
          <p:cNvSpPr/>
          <p:nvPr/>
        </p:nvSpPr>
        <p:spPr>
          <a:xfrm>
            <a:off x="637953" y="2521214"/>
            <a:ext cx="1038011" cy="339462"/>
          </a:xfrm>
          <a:prstGeom prst="rect">
            <a:avLst/>
          </a:prstGeom>
          <a:solidFill>
            <a:schemeClr val="accent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8" name="Titre 1">
            <a:extLst>
              <a:ext uri="{FF2B5EF4-FFF2-40B4-BE49-F238E27FC236}">
                <a16:creationId xmlns:a16="http://schemas.microsoft.com/office/drawing/2014/main" id="{F099AEF5-9155-4E6C-807E-E74B58E0249F}"/>
              </a:ext>
            </a:extLst>
          </p:cNvPr>
          <p:cNvSpPr txBox="1">
            <a:spLocks/>
          </p:cNvSpPr>
          <p:nvPr/>
        </p:nvSpPr>
        <p:spPr>
          <a:xfrm>
            <a:off x="866921" y="7883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r>
              <a:rPr lang="fr-FR" dirty="0"/>
              <a:t>Installation et test </a:t>
            </a:r>
          </a:p>
        </p:txBody>
      </p:sp>
      <p:pic>
        <p:nvPicPr>
          <p:cNvPr id="9" name="Image 8">
            <a:extLst>
              <a:ext uri="{FF2B5EF4-FFF2-40B4-BE49-F238E27FC236}">
                <a16:creationId xmlns:a16="http://schemas.microsoft.com/office/drawing/2014/main" id="{5C324941-10B1-42C9-84AD-BA92388D2ACF}"/>
              </a:ext>
            </a:extLst>
          </p:cNvPr>
          <p:cNvPicPr/>
          <p:nvPr/>
        </p:nvPicPr>
        <p:blipFill rotWithShape="1">
          <a:blip r:embed="rId4"/>
          <a:srcRect t="9027" b="27420"/>
          <a:stretch/>
        </p:blipFill>
        <p:spPr bwMode="auto">
          <a:xfrm>
            <a:off x="1502300" y="2967087"/>
            <a:ext cx="5732780" cy="2047875"/>
          </a:xfrm>
          <a:prstGeom prst="rect">
            <a:avLst/>
          </a:prstGeom>
          <a:ln>
            <a:noFill/>
          </a:ln>
          <a:extLst>
            <a:ext uri="{53640926-AAD7-44D8-BBD7-CCE9431645EC}">
              <a14:shadowObscured xmlns:a14="http://schemas.microsoft.com/office/drawing/2010/main"/>
            </a:ext>
          </a:extLst>
        </p:spPr>
      </p:pic>
      <p:sp>
        <p:nvSpPr>
          <p:cNvPr id="10" name="Organigramme : Connecteur 9">
            <a:extLst>
              <a:ext uri="{FF2B5EF4-FFF2-40B4-BE49-F238E27FC236}">
                <a16:creationId xmlns:a16="http://schemas.microsoft.com/office/drawing/2014/main" id="{33FBD5D6-F1F4-4AF4-A700-BA78D96EF62E}"/>
              </a:ext>
            </a:extLst>
          </p:cNvPr>
          <p:cNvSpPr/>
          <p:nvPr/>
        </p:nvSpPr>
        <p:spPr>
          <a:xfrm>
            <a:off x="1286540" y="3062452"/>
            <a:ext cx="812245" cy="758144"/>
          </a:xfrm>
          <a:prstGeom prst="flowChartConnector">
            <a:avLst/>
          </a:prstGeom>
          <a:noFill/>
          <a:ln w="38100">
            <a:solidFill>
              <a:schemeClr val="accent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0468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9A62F7-FFC0-448D-96D7-6A5E24F52433}"/>
              </a:ext>
            </a:extLst>
          </p:cNvPr>
          <p:cNvSpPr>
            <a:spLocks noGrp="1"/>
          </p:cNvSpPr>
          <p:nvPr>
            <p:ph type="title"/>
          </p:nvPr>
        </p:nvSpPr>
        <p:spPr>
          <a:xfrm>
            <a:off x="720000" y="352259"/>
            <a:ext cx="7704000" cy="572700"/>
          </a:xfrm>
        </p:spPr>
        <p:txBody>
          <a:bodyPr/>
          <a:lstStyle/>
          <a:p>
            <a:r>
              <a:rPr lang="fr-FR" dirty="0"/>
              <a:t>Test </a:t>
            </a:r>
            <a:r>
              <a:rPr lang="fr-FR" dirty="0" err="1"/>
              <a:t>Done</a:t>
            </a:r>
            <a:r>
              <a:rPr lang="fr-FR" dirty="0"/>
              <a:t> !  Avec Sucées  </a:t>
            </a:r>
          </a:p>
        </p:txBody>
      </p:sp>
      <p:sp>
        <p:nvSpPr>
          <p:cNvPr id="3" name="Espace réservé du texte 2">
            <a:extLst>
              <a:ext uri="{FF2B5EF4-FFF2-40B4-BE49-F238E27FC236}">
                <a16:creationId xmlns:a16="http://schemas.microsoft.com/office/drawing/2014/main" id="{3F3C8F61-AD45-4063-9235-0B3CBE7F3C4F}"/>
              </a:ext>
            </a:extLst>
          </p:cNvPr>
          <p:cNvSpPr>
            <a:spLocks noGrp="1"/>
          </p:cNvSpPr>
          <p:nvPr>
            <p:ph type="body" idx="1"/>
          </p:nvPr>
        </p:nvSpPr>
        <p:spPr/>
        <p:txBody>
          <a:bodyPr/>
          <a:lstStyle/>
          <a:p>
            <a:endParaRPr lang="fr-FR"/>
          </a:p>
        </p:txBody>
      </p:sp>
      <p:pic>
        <p:nvPicPr>
          <p:cNvPr id="4" name="Image 3">
            <a:extLst>
              <a:ext uri="{FF2B5EF4-FFF2-40B4-BE49-F238E27FC236}">
                <a16:creationId xmlns:a16="http://schemas.microsoft.com/office/drawing/2014/main" id="{FC2D4D41-C804-4E04-ABA1-954AD39D266C}"/>
              </a:ext>
            </a:extLst>
          </p:cNvPr>
          <p:cNvPicPr/>
          <p:nvPr/>
        </p:nvPicPr>
        <p:blipFill rotWithShape="1">
          <a:blip r:embed="rId2"/>
          <a:srcRect t="4053" b="28157"/>
          <a:stretch/>
        </p:blipFill>
        <p:spPr bwMode="auto">
          <a:xfrm>
            <a:off x="1" y="1309566"/>
            <a:ext cx="9149878" cy="34868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9256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063" name="Google Shape;1063;p49"/>
          <p:cNvSpPr txBox="1">
            <a:spLocks noGrp="1"/>
          </p:cNvSpPr>
          <p:nvPr>
            <p:ph type="title" idx="2"/>
          </p:nvPr>
        </p:nvSpPr>
        <p:spPr>
          <a:xfrm>
            <a:off x="3722949" y="2073552"/>
            <a:ext cx="4587327" cy="11589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Pojet Deployement </a:t>
            </a:r>
            <a:br>
              <a:rPr lang="en" dirty="0"/>
            </a:br>
            <a:r>
              <a:rPr lang="en" sz="1600" b="1" dirty="0"/>
              <a:t>Gestion de stock  avec site web eComerce</a:t>
            </a:r>
            <a:endParaRPr b="1" dirty="0"/>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7"/>
        <p:cNvGrpSpPr/>
        <p:nvPr/>
      </p:nvGrpSpPr>
      <p:grpSpPr>
        <a:xfrm>
          <a:off x="0" y="0"/>
          <a:ext cx="0" cy="0"/>
          <a:chOff x="0" y="0"/>
          <a:chExt cx="0" cy="0"/>
        </a:xfrm>
      </p:grpSpPr>
      <p:sp>
        <p:nvSpPr>
          <p:cNvPr id="1128" name="Google Shape;1128;p50"/>
          <p:cNvSpPr txBox="1">
            <a:spLocks noGrp="1"/>
          </p:cNvSpPr>
          <p:nvPr>
            <p:ph type="title"/>
          </p:nvPr>
        </p:nvSpPr>
        <p:spPr>
          <a:xfrm>
            <a:off x="1630509" y="1740350"/>
            <a:ext cx="2418852" cy="8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Problématique </a:t>
            </a:r>
            <a:br>
              <a:rPr lang="en" sz="3200" dirty="0"/>
            </a:br>
            <a:r>
              <a:rPr lang="en" sz="3200" dirty="0"/>
              <a:t>et Objectif !</a:t>
            </a:r>
            <a:endParaRPr sz="3200" dirty="0"/>
          </a:p>
        </p:txBody>
      </p:sp>
      <p:sp>
        <p:nvSpPr>
          <p:cNvPr id="1130" name="Google Shape;1130;p50"/>
          <p:cNvSpPr txBox="1">
            <a:spLocks noGrp="1"/>
          </p:cNvSpPr>
          <p:nvPr>
            <p:ph type="body" idx="2"/>
          </p:nvPr>
        </p:nvSpPr>
        <p:spPr>
          <a:xfrm>
            <a:off x="4306275" y="1613250"/>
            <a:ext cx="3310549" cy="167806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fr-FR" dirty="0"/>
              <a:t>Une organisation produit des huiles essentielle naturelle bio, veulent bien Commercialiser leurs produits via une plateforme web, ainsi stocker ces produits. Veulent automatiser ces actions via la plateforme Odoo.</a:t>
            </a:r>
            <a:endParaRPr dirty="0"/>
          </a:p>
          <a:p>
            <a:pPr marL="0" lvl="0" indent="0" algn="l" rtl="0">
              <a:spcBef>
                <a:spcPts val="0"/>
              </a:spcBef>
              <a:spcAft>
                <a:spcPts val="1600"/>
              </a:spcAft>
              <a:buNone/>
            </a:pPr>
            <a:endParaRPr dirty="0"/>
          </a:p>
        </p:txBody>
      </p:sp>
      <p:grpSp>
        <p:nvGrpSpPr>
          <p:cNvPr id="1131" name="Google Shape;1131;p50"/>
          <p:cNvGrpSpPr/>
          <p:nvPr/>
        </p:nvGrpSpPr>
        <p:grpSpPr>
          <a:xfrm>
            <a:off x="4023999" y="1740350"/>
            <a:ext cx="80672" cy="1653507"/>
            <a:chOff x="240800" y="2549722"/>
            <a:chExt cx="14075" cy="307178"/>
          </a:xfrm>
        </p:grpSpPr>
        <p:sp>
          <p:nvSpPr>
            <p:cNvPr id="1132" name="Google Shape;1132;p50"/>
            <p:cNvSpPr/>
            <p:nvPr/>
          </p:nvSpPr>
          <p:spPr>
            <a:xfrm>
              <a:off x="241878" y="2549722"/>
              <a:ext cx="11398" cy="200764"/>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0"/>
          <p:cNvGrpSpPr/>
          <p:nvPr/>
        </p:nvGrpSpPr>
        <p:grpSpPr>
          <a:xfrm>
            <a:off x="2278754" y="3912467"/>
            <a:ext cx="543432" cy="741197"/>
            <a:chOff x="2278754" y="3912467"/>
            <a:chExt cx="543432" cy="741197"/>
          </a:xfrm>
        </p:grpSpPr>
        <p:sp>
          <p:nvSpPr>
            <p:cNvPr id="1137" name="Google Shape;1137;p50"/>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0"/>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0"/>
          <p:cNvGrpSpPr/>
          <p:nvPr/>
        </p:nvGrpSpPr>
        <p:grpSpPr>
          <a:xfrm>
            <a:off x="548547" y="2097130"/>
            <a:ext cx="541000" cy="741197"/>
            <a:chOff x="548547" y="2097130"/>
            <a:chExt cx="541000" cy="741197"/>
          </a:xfrm>
        </p:grpSpPr>
        <p:sp>
          <p:nvSpPr>
            <p:cNvPr id="1162" name="Google Shape;1162;p50"/>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0"/>
          <p:cNvGrpSpPr/>
          <p:nvPr/>
        </p:nvGrpSpPr>
        <p:grpSpPr>
          <a:xfrm>
            <a:off x="3195818" y="841369"/>
            <a:ext cx="5171654" cy="3678684"/>
            <a:chOff x="2729182" y="1660105"/>
            <a:chExt cx="1331768" cy="947309"/>
          </a:xfrm>
        </p:grpSpPr>
        <p:sp>
          <p:nvSpPr>
            <p:cNvPr id="1187" name="Google Shape;1187;p5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3952551" y="2584655"/>
              <a:ext cx="22778" cy="22759"/>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88C07D-8025-4941-98C1-C4F5956DF3DF}"/>
              </a:ext>
            </a:extLst>
          </p:cNvPr>
          <p:cNvSpPr>
            <a:spLocks noGrp="1"/>
          </p:cNvSpPr>
          <p:nvPr>
            <p:ph type="title"/>
          </p:nvPr>
        </p:nvSpPr>
        <p:spPr>
          <a:xfrm>
            <a:off x="512178" y="247613"/>
            <a:ext cx="7704000" cy="572700"/>
          </a:xfrm>
        </p:spPr>
        <p:txBody>
          <a:bodyPr/>
          <a:lstStyle/>
          <a:p>
            <a:r>
              <a:rPr lang="fr-FR" dirty="0" err="1"/>
              <a:t>Instalation</a:t>
            </a:r>
            <a:r>
              <a:rPr lang="fr-FR" dirty="0"/>
              <a:t>  des modules </a:t>
            </a:r>
            <a:br>
              <a:rPr lang="fr-FR" sz="1800" b="1" dirty="0">
                <a:effectLst/>
                <a:latin typeface="Arial" panose="020B0604020202020204" pitchFamily="34" charset="0"/>
              </a:rPr>
            </a:br>
            <a:endParaRPr lang="fr-FR" dirty="0"/>
          </a:p>
        </p:txBody>
      </p:sp>
      <p:sp>
        <p:nvSpPr>
          <p:cNvPr id="13" name="ZoneTexte 12">
            <a:extLst>
              <a:ext uri="{FF2B5EF4-FFF2-40B4-BE49-F238E27FC236}">
                <a16:creationId xmlns:a16="http://schemas.microsoft.com/office/drawing/2014/main" id="{90B849D2-6A9F-461A-88F3-66537C601B1A}"/>
              </a:ext>
            </a:extLst>
          </p:cNvPr>
          <p:cNvSpPr txBox="1"/>
          <p:nvPr/>
        </p:nvSpPr>
        <p:spPr>
          <a:xfrm>
            <a:off x="0" y="3700761"/>
            <a:ext cx="4572000" cy="1323439"/>
          </a:xfrm>
          <a:prstGeom prst="rect">
            <a:avLst/>
          </a:prstGeom>
          <a:noFill/>
        </p:spPr>
        <p:txBody>
          <a:bodyPr wrap="square">
            <a:spAutoFit/>
          </a:bodyPr>
          <a:lstStyle/>
          <a:p>
            <a:pPr marL="228600" algn="just">
              <a:spcAft>
                <a:spcPts val="1200"/>
              </a:spcAft>
            </a:pPr>
            <a:r>
              <a:rPr lang="fr-FR" b="1" dirty="0">
                <a:solidFill>
                  <a:schemeClr val="bg1"/>
                </a:solidFill>
                <a:latin typeface="Calibri" panose="020F0502020204030204" pitchFamily="34" charset="0"/>
              </a:rPr>
              <a:t>Installation des modules Odoo nécessaire pour notre gestion de stock , création et activation e base données via email et accepter le  trial de 15 jour des module Odoo cloud  </a:t>
            </a:r>
          </a:p>
          <a:p>
            <a:pPr marL="228600" algn="just">
              <a:spcAft>
                <a:spcPts val="1200"/>
              </a:spcAft>
            </a:pPr>
            <a:endParaRPr lang="fr-FR" b="1" dirty="0">
              <a:solidFill>
                <a:schemeClr val="bg1"/>
              </a:solidFill>
              <a:latin typeface="Calibri" panose="020F0502020204030204" pitchFamily="34" charset="0"/>
            </a:endParaRPr>
          </a:p>
        </p:txBody>
      </p:sp>
      <p:pic>
        <p:nvPicPr>
          <p:cNvPr id="9" name="Image 8">
            <a:extLst>
              <a:ext uri="{FF2B5EF4-FFF2-40B4-BE49-F238E27FC236}">
                <a16:creationId xmlns:a16="http://schemas.microsoft.com/office/drawing/2014/main" id="{B05BEAA6-F92A-4F11-8940-2A4ED51E171B}"/>
              </a:ext>
            </a:extLst>
          </p:cNvPr>
          <p:cNvPicPr/>
          <p:nvPr/>
        </p:nvPicPr>
        <p:blipFill>
          <a:blip r:embed="rId2"/>
          <a:stretch>
            <a:fillRect/>
          </a:stretch>
        </p:blipFill>
        <p:spPr>
          <a:xfrm>
            <a:off x="0" y="1128365"/>
            <a:ext cx="5731510" cy="2402840"/>
          </a:xfrm>
          <a:prstGeom prst="rect">
            <a:avLst/>
          </a:prstGeom>
        </p:spPr>
      </p:pic>
      <p:pic>
        <p:nvPicPr>
          <p:cNvPr id="10" name="Image 9">
            <a:extLst>
              <a:ext uri="{FF2B5EF4-FFF2-40B4-BE49-F238E27FC236}">
                <a16:creationId xmlns:a16="http://schemas.microsoft.com/office/drawing/2014/main" id="{16F370FB-12EA-4E8B-832E-259D433AB3DE}"/>
              </a:ext>
            </a:extLst>
          </p:cNvPr>
          <p:cNvPicPr/>
          <p:nvPr/>
        </p:nvPicPr>
        <p:blipFill>
          <a:blip r:embed="rId3"/>
          <a:stretch>
            <a:fillRect/>
          </a:stretch>
        </p:blipFill>
        <p:spPr>
          <a:xfrm>
            <a:off x="4893223" y="-362298"/>
            <a:ext cx="5731510" cy="2981325"/>
          </a:xfrm>
          <a:prstGeom prst="rect">
            <a:avLst/>
          </a:prstGeom>
        </p:spPr>
      </p:pic>
      <p:pic>
        <p:nvPicPr>
          <p:cNvPr id="11" name="Image 10">
            <a:extLst>
              <a:ext uri="{FF2B5EF4-FFF2-40B4-BE49-F238E27FC236}">
                <a16:creationId xmlns:a16="http://schemas.microsoft.com/office/drawing/2014/main" id="{C649DF59-0D0C-4478-BD99-94F4D364A0ED}"/>
              </a:ext>
            </a:extLst>
          </p:cNvPr>
          <p:cNvPicPr/>
          <p:nvPr/>
        </p:nvPicPr>
        <p:blipFill rotWithShape="1">
          <a:blip r:embed="rId4"/>
          <a:srcRect l="6307" t="-5021" r="9744" b="5021"/>
          <a:stretch/>
        </p:blipFill>
        <p:spPr>
          <a:xfrm>
            <a:off x="5193723" y="2651172"/>
            <a:ext cx="4811513" cy="2376170"/>
          </a:xfrm>
          <a:prstGeom prst="rect">
            <a:avLst/>
          </a:prstGeom>
        </p:spPr>
      </p:pic>
    </p:spTree>
    <p:extLst>
      <p:ext uri="{BB962C8B-B14F-4D97-AF65-F5344CB8AC3E}">
        <p14:creationId xmlns:p14="http://schemas.microsoft.com/office/powerpoint/2010/main" val="123606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88C07D-8025-4941-98C1-C4F5956DF3DF}"/>
              </a:ext>
            </a:extLst>
          </p:cNvPr>
          <p:cNvSpPr>
            <a:spLocks noGrp="1"/>
          </p:cNvSpPr>
          <p:nvPr>
            <p:ph type="title"/>
          </p:nvPr>
        </p:nvSpPr>
        <p:spPr>
          <a:xfrm>
            <a:off x="512178" y="247613"/>
            <a:ext cx="7704000" cy="572700"/>
          </a:xfrm>
        </p:spPr>
        <p:txBody>
          <a:bodyPr/>
          <a:lstStyle/>
          <a:p>
            <a:r>
              <a:rPr lang="fr-FR" dirty="0"/>
              <a:t>Paramétrage d’article : Inventaire</a:t>
            </a:r>
            <a:br>
              <a:rPr lang="fr-FR" sz="1800" dirty="0">
                <a:effectLst/>
                <a:latin typeface="Calibri" panose="020F0502020204030204" pitchFamily="34" charset="0"/>
                <a:ea typeface="Calibri" panose="020F0502020204030204" pitchFamily="34" charset="0"/>
                <a:cs typeface="Arial" panose="020B0604020202020204" pitchFamily="34" charset="0"/>
              </a:rPr>
            </a:br>
            <a:r>
              <a:rPr lang="fr-FR" dirty="0"/>
              <a:t> </a:t>
            </a:r>
            <a:br>
              <a:rPr lang="fr-FR" sz="1800" b="1" dirty="0">
                <a:effectLst/>
                <a:latin typeface="Arial" panose="020B0604020202020204" pitchFamily="34" charset="0"/>
              </a:rPr>
            </a:br>
            <a:endParaRPr lang="fr-FR" dirty="0"/>
          </a:p>
        </p:txBody>
      </p:sp>
      <p:sp>
        <p:nvSpPr>
          <p:cNvPr id="13" name="ZoneTexte 12">
            <a:extLst>
              <a:ext uri="{FF2B5EF4-FFF2-40B4-BE49-F238E27FC236}">
                <a16:creationId xmlns:a16="http://schemas.microsoft.com/office/drawing/2014/main" id="{90B849D2-6A9F-461A-88F3-66537C601B1A}"/>
              </a:ext>
            </a:extLst>
          </p:cNvPr>
          <p:cNvSpPr txBox="1"/>
          <p:nvPr/>
        </p:nvSpPr>
        <p:spPr>
          <a:xfrm>
            <a:off x="0" y="3894622"/>
            <a:ext cx="8110827" cy="1046440"/>
          </a:xfrm>
          <a:prstGeom prst="rect">
            <a:avLst/>
          </a:prstGeom>
          <a:noFill/>
        </p:spPr>
        <p:txBody>
          <a:bodyPr wrap="square">
            <a:spAutoFit/>
          </a:bodyPr>
          <a:lstStyle/>
          <a:p>
            <a:pPr marL="228600" algn="just">
              <a:spcAft>
                <a:spcPts val="1200"/>
              </a:spcAft>
            </a:pPr>
            <a:r>
              <a:rPr lang="fr-FR" b="1" dirty="0" err="1">
                <a:solidFill>
                  <a:schemeClr val="bg1"/>
                </a:solidFill>
                <a:latin typeface="Calibri" panose="020F0502020204030204" pitchFamily="34" charset="0"/>
              </a:rPr>
              <a:t>Remplire</a:t>
            </a:r>
            <a:r>
              <a:rPr lang="fr-FR" b="1" dirty="0">
                <a:solidFill>
                  <a:schemeClr val="bg1"/>
                </a:solidFill>
                <a:latin typeface="Calibri" panose="020F0502020204030204" pitchFamily="34" charset="0"/>
              </a:rPr>
              <a:t> les information générale</a:t>
            </a:r>
          </a:p>
          <a:p>
            <a:pPr marL="228600" algn="just">
              <a:spcAft>
                <a:spcPts val="1200"/>
              </a:spcAft>
            </a:pPr>
            <a:r>
              <a:rPr lang="fr-FR" b="1" dirty="0">
                <a:solidFill>
                  <a:schemeClr val="bg1"/>
                </a:solidFill>
                <a:latin typeface="Calibri" panose="020F0502020204030204" pitchFamily="34" charset="0"/>
              </a:rPr>
              <a:t>Vente </a:t>
            </a:r>
          </a:p>
          <a:p>
            <a:pPr marL="228600" algn="just">
              <a:spcAft>
                <a:spcPts val="1200"/>
              </a:spcAft>
            </a:pPr>
            <a:r>
              <a:rPr lang="fr-FR" b="1" dirty="0">
                <a:solidFill>
                  <a:schemeClr val="bg1"/>
                </a:solidFill>
                <a:latin typeface="Calibri" panose="020F0502020204030204" pitchFamily="34" charset="0"/>
              </a:rPr>
              <a:t>Achat  </a:t>
            </a:r>
          </a:p>
        </p:txBody>
      </p:sp>
      <p:pic>
        <p:nvPicPr>
          <p:cNvPr id="9" name="Image 8">
            <a:extLst>
              <a:ext uri="{FF2B5EF4-FFF2-40B4-BE49-F238E27FC236}">
                <a16:creationId xmlns:a16="http://schemas.microsoft.com/office/drawing/2014/main" id="{C8C21508-80CF-4FD5-B8AF-F0C0FFE69C76}"/>
              </a:ext>
            </a:extLst>
          </p:cNvPr>
          <p:cNvPicPr/>
          <p:nvPr/>
        </p:nvPicPr>
        <p:blipFill>
          <a:blip r:embed="rId2"/>
          <a:stretch>
            <a:fillRect/>
          </a:stretch>
        </p:blipFill>
        <p:spPr>
          <a:xfrm>
            <a:off x="1905" y="951895"/>
            <a:ext cx="5731510" cy="2811145"/>
          </a:xfrm>
          <a:prstGeom prst="rect">
            <a:avLst/>
          </a:prstGeom>
        </p:spPr>
      </p:pic>
      <p:pic>
        <p:nvPicPr>
          <p:cNvPr id="10" name="Image 9">
            <a:extLst>
              <a:ext uri="{FF2B5EF4-FFF2-40B4-BE49-F238E27FC236}">
                <a16:creationId xmlns:a16="http://schemas.microsoft.com/office/drawing/2014/main" id="{43241099-F4CF-4CED-B1DD-270DC3BC5929}"/>
              </a:ext>
            </a:extLst>
          </p:cNvPr>
          <p:cNvPicPr/>
          <p:nvPr/>
        </p:nvPicPr>
        <p:blipFill>
          <a:blip r:embed="rId3"/>
          <a:stretch>
            <a:fillRect/>
          </a:stretch>
        </p:blipFill>
        <p:spPr>
          <a:xfrm>
            <a:off x="5350423" y="0"/>
            <a:ext cx="5731510" cy="2496820"/>
          </a:xfrm>
          <a:prstGeom prst="rect">
            <a:avLst/>
          </a:prstGeom>
        </p:spPr>
      </p:pic>
      <p:sp>
        <p:nvSpPr>
          <p:cNvPr id="11" name="ZoneTexte 10">
            <a:extLst>
              <a:ext uri="{FF2B5EF4-FFF2-40B4-BE49-F238E27FC236}">
                <a16:creationId xmlns:a16="http://schemas.microsoft.com/office/drawing/2014/main" id="{ECE99358-71DE-4ADA-B118-C37012E3C248}"/>
              </a:ext>
            </a:extLst>
          </p:cNvPr>
          <p:cNvSpPr txBox="1"/>
          <p:nvPr/>
        </p:nvSpPr>
        <p:spPr>
          <a:xfrm>
            <a:off x="5762847" y="2608082"/>
            <a:ext cx="8110827" cy="307777"/>
          </a:xfrm>
          <a:prstGeom prst="rect">
            <a:avLst/>
          </a:prstGeom>
          <a:noFill/>
        </p:spPr>
        <p:txBody>
          <a:bodyPr wrap="square">
            <a:spAutoFit/>
          </a:bodyPr>
          <a:lstStyle/>
          <a:p>
            <a:pPr marL="228600" algn="just">
              <a:spcAft>
                <a:spcPts val="1200"/>
              </a:spcAft>
            </a:pPr>
            <a:r>
              <a:rPr lang="fr-FR" b="1" dirty="0" err="1">
                <a:solidFill>
                  <a:schemeClr val="bg1"/>
                </a:solidFill>
                <a:latin typeface="Calibri" panose="020F0502020204030204" pitchFamily="34" charset="0"/>
              </a:rPr>
              <a:t>Remplire</a:t>
            </a:r>
            <a:r>
              <a:rPr lang="fr-FR" b="1" dirty="0">
                <a:solidFill>
                  <a:schemeClr val="bg1"/>
                </a:solidFill>
                <a:latin typeface="Calibri" panose="020F0502020204030204" pitchFamily="34" charset="0"/>
              </a:rPr>
              <a:t> les information du vente</a:t>
            </a:r>
          </a:p>
        </p:txBody>
      </p:sp>
      <p:pic>
        <p:nvPicPr>
          <p:cNvPr id="12" name="Image 11">
            <a:extLst>
              <a:ext uri="{FF2B5EF4-FFF2-40B4-BE49-F238E27FC236}">
                <a16:creationId xmlns:a16="http://schemas.microsoft.com/office/drawing/2014/main" id="{E9C1381A-9277-4BB6-B0AB-30F0527C44DA}"/>
              </a:ext>
            </a:extLst>
          </p:cNvPr>
          <p:cNvPicPr/>
          <p:nvPr/>
        </p:nvPicPr>
        <p:blipFill>
          <a:blip r:embed="rId4"/>
          <a:stretch>
            <a:fillRect/>
          </a:stretch>
        </p:blipFill>
        <p:spPr>
          <a:xfrm>
            <a:off x="4086750" y="1759247"/>
            <a:ext cx="5731510" cy="3576955"/>
          </a:xfrm>
          <a:prstGeom prst="rect">
            <a:avLst/>
          </a:prstGeom>
        </p:spPr>
      </p:pic>
    </p:spTree>
    <p:extLst>
      <p:ext uri="{BB962C8B-B14F-4D97-AF65-F5344CB8AC3E}">
        <p14:creationId xmlns:p14="http://schemas.microsoft.com/office/powerpoint/2010/main" val="335094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88C07D-8025-4941-98C1-C4F5956DF3DF}"/>
              </a:ext>
            </a:extLst>
          </p:cNvPr>
          <p:cNvSpPr>
            <a:spLocks noGrp="1"/>
          </p:cNvSpPr>
          <p:nvPr>
            <p:ph type="title"/>
          </p:nvPr>
        </p:nvSpPr>
        <p:spPr>
          <a:xfrm>
            <a:off x="512178" y="247613"/>
            <a:ext cx="7704000" cy="572700"/>
          </a:xfrm>
        </p:spPr>
        <p:txBody>
          <a:bodyPr/>
          <a:lstStyle/>
          <a:p>
            <a:r>
              <a:rPr lang="fr-FR" dirty="0"/>
              <a:t>Paramétrage d’article : Inventaire</a:t>
            </a:r>
            <a:br>
              <a:rPr lang="fr-FR" sz="1800" dirty="0">
                <a:effectLst/>
                <a:latin typeface="Calibri" panose="020F0502020204030204" pitchFamily="34" charset="0"/>
                <a:ea typeface="Calibri" panose="020F0502020204030204" pitchFamily="34" charset="0"/>
                <a:cs typeface="Arial" panose="020B0604020202020204" pitchFamily="34" charset="0"/>
              </a:rPr>
            </a:br>
            <a:r>
              <a:rPr lang="fr-FR" dirty="0"/>
              <a:t> </a:t>
            </a:r>
            <a:br>
              <a:rPr lang="fr-FR" sz="1800" b="1" dirty="0">
                <a:effectLst/>
                <a:latin typeface="Arial" panose="020B0604020202020204" pitchFamily="34" charset="0"/>
              </a:rPr>
            </a:br>
            <a:endParaRPr lang="fr-FR" dirty="0"/>
          </a:p>
        </p:txBody>
      </p:sp>
      <p:sp>
        <p:nvSpPr>
          <p:cNvPr id="13" name="ZoneTexte 12">
            <a:extLst>
              <a:ext uri="{FF2B5EF4-FFF2-40B4-BE49-F238E27FC236}">
                <a16:creationId xmlns:a16="http://schemas.microsoft.com/office/drawing/2014/main" id="{90B849D2-6A9F-461A-88F3-66537C601B1A}"/>
              </a:ext>
            </a:extLst>
          </p:cNvPr>
          <p:cNvSpPr txBox="1"/>
          <p:nvPr/>
        </p:nvSpPr>
        <p:spPr>
          <a:xfrm>
            <a:off x="5730875" y="3827021"/>
            <a:ext cx="8110827" cy="677108"/>
          </a:xfrm>
          <a:prstGeom prst="rect">
            <a:avLst/>
          </a:prstGeom>
          <a:noFill/>
        </p:spPr>
        <p:txBody>
          <a:bodyPr wrap="square">
            <a:spAutoFit/>
          </a:bodyPr>
          <a:lstStyle/>
          <a:p>
            <a:pPr marL="228600" algn="just">
              <a:spcAft>
                <a:spcPts val="1200"/>
              </a:spcAft>
            </a:pPr>
            <a:r>
              <a:rPr lang="fr-FR" b="1" dirty="0">
                <a:solidFill>
                  <a:schemeClr val="bg1"/>
                </a:solidFill>
                <a:latin typeface="Calibri" panose="020F0502020204030204" pitchFamily="34" charset="0"/>
              </a:rPr>
              <a:t>Configuration du compta et des </a:t>
            </a:r>
            <a:r>
              <a:rPr lang="fr-FR" b="1" dirty="0" err="1">
                <a:solidFill>
                  <a:schemeClr val="bg1"/>
                </a:solidFill>
                <a:latin typeface="Calibri" panose="020F0502020204030204" pitchFamily="34" charset="0"/>
              </a:rPr>
              <a:t>régle</a:t>
            </a:r>
            <a:endParaRPr lang="fr-FR" b="1" dirty="0">
              <a:solidFill>
                <a:schemeClr val="bg1"/>
              </a:solidFill>
              <a:latin typeface="Calibri" panose="020F0502020204030204" pitchFamily="34" charset="0"/>
            </a:endParaRPr>
          </a:p>
          <a:p>
            <a:pPr marL="228600" algn="just">
              <a:spcAft>
                <a:spcPts val="1200"/>
              </a:spcAft>
            </a:pPr>
            <a:r>
              <a:rPr lang="fr-FR" b="1" dirty="0">
                <a:solidFill>
                  <a:schemeClr val="bg1"/>
                </a:solidFill>
                <a:latin typeface="Calibri" panose="020F0502020204030204" pitchFamily="34" charset="0"/>
              </a:rPr>
              <a:t>De </a:t>
            </a:r>
            <a:r>
              <a:rPr lang="fr-FR" b="1" dirty="0" err="1">
                <a:solidFill>
                  <a:schemeClr val="bg1"/>
                </a:solidFill>
                <a:latin typeface="Calibri" panose="020F0502020204030204" pitchFamily="34" charset="0"/>
              </a:rPr>
              <a:t>reprovisionement</a:t>
            </a:r>
            <a:r>
              <a:rPr lang="fr-FR" b="1" dirty="0">
                <a:solidFill>
                  <a:schemeClr val="bg1"/>
                </a:solidFill>
                <a:latin typeface="Calibri" panose="020F0502020204030204" pitchFamily="34" charset="0"/>
              </a:rPr>
              <a:t>.</a:t>
            </a:r>
          </a:p>
        </p:txBody>
      </p:sp>
      <p:pic>
        <p:nvPicPr>
          <p:cNvPr id="14" name="Image 13">
            <a:extLst>
              <a:ext uri="{FF2B5EF4-FFF2-40B4-BE49-F238E27FC236}">
                <a16:creationId xmlns:a16="http://schemas.microsoft.com/office/drawing/2014/main" id="{DF561A75-52AC-4E57-941E-8E48FD61F75C}"/>
              </a:ext>
            </a:extLst>
          </p:cNvPr>
          <p:cNvPicPr/>
          <p:nvPr/>
        </p:nvPicPr>
        <p:blipFill rotWithShape="1">
          <a:blip r:embed="rId2"/>
          <a:srcRect t="9374" b="16160"/>
          <a:stretch/>
        </p:blipFill>
        <p:spPr bwMode="auto">
          <a:xfrm>
            <a:off x="-48754" y="1010728"/>
            <a:ext cx="5730240" cy="2399030"/>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1C829CC3-9371-4D52-91D8-0C6EF5F20B62}"/>
              </a:ext>
            </a:extLst>
          </p:cNvPr>
          <p:cNvSpPr/>
          <p:nvPr/>
        </p:nvSpPr>
        <p:spPr>
          <a:xfrm>
            <a:off x="512178" y="2656811"/>
            <a:ext cx="4213225" cy="4972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pic>
        <p:nvPicPr>
          <p:cNvPr id="16" name="Image 15">
            <a:extLst>
              <a:ext uri="{FF2B5EF4-FFF2-40B4-BE49-F238E27FC236}">
                <a16:creationId xmlns:a16="http://schemas.microsoft.com/office/drawing/2014/main" id="{5D281276-B467-4882-97A9-0DE974AE33A2}"/>
              </a:ext>
            </a:extLst>
          </p:cNvPr>
          <p:cNvPicPr/>
          <p:nvPr/>
        </p:nvPicPr>
        <p:blipFill rotWithShape="1">
          <a:blip r:embed="rId3"/>
          <a:srcRect t="9623" b="48432"/>
          <a:stretch/>
        </p:blipFill>
        <p:spPr bwMode="auto">
          <a:xfrm>
            <a:off x="0" y="3600173"/>
            <a:ext cx="5730875" cy="1351280"/>
          </a:xfrm>
          <a:prstGeom prst="rect">
            <a:avLst/>
          </a:prstGeom>
          <a:ln>
            <a:noFill/>
          </a:ln>
          <a:extLst>
            <a:ext uri="{53640926-AAD7-44D8-BBD7-CCE9431645EC}">
              <a14:shadowObscured xmlns:a14="http://schemas.microsoft.com/office/drawing/2010/main"/>
            </a:ext>
          </a:extLst>
        </p:spPr>
      </p:pic>
      <p:pic>
        <p:nvPicPr>
          <p:cNvPr id="17" name="Image 16">
            <a:extLst>
              <a:ext uri="{FF2B5EF4-FFF2-40B4-BE49-F238E27FC236}">
                <a16:creationId xmlns:a16="http://schemas.microsoft.com/office/drawing/2014/main" id="{F7531B3D-465D-40E4-B340-3CE09B96A1AF}"/>
              </a:ext>
            </a:extLst>
          </p:cNvPr>
          <p:cNvPicPr/>
          <p:nvPr/>
        </p:nvPicPr>
        <p:blipFill rotWithShape="1">
          <a:blip r:embed="rId4"/>
          <a:srcRect t="9376" b="19315"/>
          <a:stretch/>
        </p:blipFill>
        <p:spPr bwMode="auto">
          <a:xfrm>
            <a:off x="5890363" y="1137738"/>
            <a:ext cx="5730875" cy="22974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15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A653B24-F353-4C2B-B180-97683F6B00C7}"/>
              </a:ext>
            </a:extLst>
          </p:cNvPr>
          <p:cNvPicPr/>
          <p:nvPr/>
        </p:nvPicPr>
        <p:blipFill rotWithShape="1">
          <a:blip r:embed="rId2"/>
          <a:srcRect t="4993" b="56640"/>
          <a:stretch/>
        </p:blipFill>
        <p:spPr bwMode="auto">
          <a:xfrm>
            <a:off x="420340" y="236683"/>
            <a:ext cx="5730240" cy="1235710"/>
          </a:xfrm>
          <a:prstGeom prst="rect">
            <a:avLst/>
          </a:prstGeom>
          <a:ln>
            <a:noFill/>
          </a:ln>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3D30E6E1-2179-4927-A5A0-A43C05F635BE}"/>
              </a:ext>
            </a:extLst>
          </p:cNvPr>
          <p:cNvSpPr txBox="1"/>
          <p:nvPr/>
        </p:nvSpPr>
        <p:spPr>
          <a:xfrm>
            <a:off x="5991091" y="949173"/>
            <a:ext cx="3078480" cy="523220"/>
          </a:xfrm>
          <a:prstGeom prst="rect">
            <a:avLst/>
          </a:prstGeom>
          <a:noFill/>
        </p:spPr>
        <p:txBody>
          <a:bodyPr wrap="square">
            <a:spAutoFit/>
          </a:bodyPr>
          <a:lstStyle/>
          <a:p>
            <a:pPr marL="228600" algn="just"/>
            <a:r>
              <a:rPr lang="fr-FR" b="1" dirty="0">
                <a:solidFill>
                  <a:schemeClr val="bg1"/>
                </a:solidFill>
                <a:latin typeface="Calibri" panose="020F0502020204030204" pitchFamily="34" charset="0"/>
              </a:rPr>
              <a:t>Création et configuration des autre </a:t>
            </a:r>
          </a:p>
          <a:p>
            <a:pPr marL="228600" algn="just"/>
            <a:r>
              <a:rPr lang="fr-FR" b="1" dirty="0">
                <a:solidFill>
                  <a:schemeClr val="bg1"/>
                </a:solidFill>
                <a:latin typeface="Calibri" panose="020F0502020204030204" pitchFamily="34" charset="0"/>
              </a:rPr>
              <a:t>articles de la mêmes manière</a:t>
            </a:r>
          </a:p>
        </p:txBody>
      </p:sp>
      <p:pic>
        <p:nvPicPr>
          <p:cNvPr id="7" name="Image 6">
            <a:extLst>
              <a:ext uri="{FF2B5EF4-FFF2-40B4-BE49-F238E27FC236}">
                <a16:creationId xmlns:a16="http://schemas.microsoft.com/office/drawing/2014/main" id="{5B6BF0A1-082C-428B-BFA0-327A7447B812}"/>
              </a:ext>
            </a:extLst>
          </p:cNvPr>
          <p:cNvPicPr/>
          <p:nvPr/>
        </p:nvPicPr>
        <p:blipFill rotWithShape="1">
          <a:blip r:embed="rId3"/>
          <a:srcRect l="383" t="4767" r="-383" b="49380"/>
          <a:stretch/>
        </p:blipFill>
        <p:spPr bwMode="auto">
          <a:xfrm>
            <a:off x="420340" y="1582038"/>
            <a:ext cx="5731510" cy="1477645"/>
          </a:xfrm>
          <a:prstGeom prst="rect">
            <a:avLst/>
          </a:prstGeom>
          <a:ln>
            <a:no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ECA6B0F0-9986-4457-8A70-9FB46071A8EA}"/>
              </a:ext>
            </a:extLst>
          </p:cNvPr>
          <p:cNvPicPr/>
          <p:nvPr/>
        </p:nvPicPr>
        <p:blipFill rotWithShape="1">
          <a:blip r:embed="rId4"/>
          <a:srcRect t="9307" b="8963"/>
          <a:stretch/>
        </p:blipFill>
        <p:spPr bwMode="auto">
          <a:xfrm>
            <a:off x="3413760" y="2510155"/>
            <a:ext cx="5730240" cy="2633345"/>
          </a:xfrm>
          <a:prstGeom prst="rect">
            <a:avLst/>
          </a:prstGeom>
          <a:extLst>
            <a:ext uri="{53640926-AAD7-44D8-BBD7-CCE9431645EC}">
              <a14:shadowObscured xmlns:a14="http://schemas.microsoft.com/office/drawing/2010/main"/>
            </a:ext>
          </a:extLst>
        </p:spPr>
      </p:pic>
      <p:sp>
        <p:nvSpPr>
          <p:cNvPr id="10" name="ZoneTexte 9">
            <a:extLst>
              <a:ext uri="{FF2B5EF4-FFF2-40B4-BE49-F238E27FC236}">
                <a16:creationId xmlns:a16="http://schemas.microsoft.com/office/drawing/2014/main" id="{6C6F0381-BBA7-4669-8F31-722814B45D17}"/>
              </a:ext>
            </a:extLst>
          </p:cNvPr>
          <p:cNvSpPr txBox="1"/>
          <p:nvPr/>
        </p:nvSpPr>
        <p:spPr>
          <a:xfrm>
            <a:off x="127590" y="3404947"/>
            <a:ext cx="3125973" cy="1569660"/>
          </a:xfrm>
          <a:prstGeom prst="rect">
            <a:avLst/>
          </a:prstGeom>
          <a:noFill/>
        </p:spPr>
        <p:txBody>
          <a:bodyPr wrap="square">
            <a:spAutoFit/>
          </a:bodyPr>
          <a:lstStyle/>
          <a:p>
            <a:pPr marL="228600" algn="just"/>
            <a:r>
              <a:rPr lang="fr-FR" sz="1200" b="1" dirty="0">
                <a:solidFill>
                  <a:schemeClr val="bg1"/>
                </a:solidFill>
                <a:latin typeface="Calibri" panose="020F0502020204030204" pitchFamily="34" charset="0"/>
              </a:rPr>
              <a:t>Maintenant, notre article sont bien stockées  dans le stocke, il faux switcher a la 2eme partie commercialisé les article via un site web, pour cette mission en va installer d’autre module site web et e-Commerce :</a:t>
            </a:r>
          </a:p>
          <a:p>
            <a:pPr marL="228600" algn="just"/>
            <a:r>
              <a:rPr lang="fr-FR" sz="1200" b="1" dirty="0">
                <a:solidFill>
                  <a:schemeClr val="bg1"/>
                </a:solidFill>
                <a:latin typeface="Calibri" panose="020F0502020204030204" pitchFamily="34" charset="0"/>
              </a:rPr>
              <a:t>Une fois l’installation est </a:t>
            </a:r>
            <a:r>
              <a:rPr lang="fr-FR" sz="1200" b="1" dirty="0" err="1">
                <a:solidFill>
                  <a:schemeClr val="bg1"/>
                </a:solidFill>
                <a:latin typeface="Calibri" panose="020F0502020204030204" pitchFamily="34" charset="0"/>
              </a:rPr>
              <a:t>done</a:t>
            </a:r>
            <a:r>
              <a:rPr lang="fr-FR" sz="1200" b="1" dirty="0">
                <a:solidFill>
                  <a:schemeClr val="bg1"/>
                </a:solidFill>
                <a:latin typeface="Calibri" panose="020F0502020204030204" pitchFamily="34" charset="0"/>
              </a:rPr>
              <a:t> ! , on va choisir la Template de notre web site :</a:t>
            </a:r>
          </a:p>
        </p:txBody>
      </p:sp>
    </p:spTree>
    <p:extLst>
      <p:ext uri="{BB962C8B-B14F-4D97-AF65-F5344CB8AC3E}">
        <p14:creationId xmlns:p14="http://schemas.microsoft.com/office/powerpoint/2010/main" val="47819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576" name="Google Shape;576;p43"/>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Development d’un module de gestion d’hopital </a:t>
            </a:r>
            <a:endParaRP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138926-FB90-4B90-BC0B-EADC0E27E992}"/>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D12014FC-F437-49DA-83AD-52C11D06A450}"/>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3CDB9A79-6405-4C4E-B459-2DBAC7E3DA0B}"/>
              </a:ext>
            </a:extLst>
          </p:cNvPr>
          <p:cNvPicPr/>
          <p:nvPr/>
        </p:nvPicPr>
        <p:blipFill rotWithShape="1">
          <a:blip r:embed="rId2"/>
          <a:srcRect t="4313" b="36433"/>
          <a:stretch/>
        </p:blipFill>
        <p:spPr bwMode="auto">
          <a:xfrm>
            <a:off x="3413760" y="0"/>
            <a:ext cx="5730240" cy="1908810"/>
          </a:xfrm>
          <a:prstGeom prst="rect">
            <a:avLst/>
          </a:prstGeom>
          <a:ln>
            <a:noFill/>
          </a:ln>
          <a:extLst>
            <a:ext uri="{53640926-AAD7-44D8-BBD7-CCE9431645EC}">
              <a14:shadowObscured xmlns:a14="http://schemas.microsoft.com/office/drawing/2010/main"/>
            </a:ext>
          </a:extLst>
        </p:spPr>
      </p:pic>
      <p:pic>
        <p:nvPicPr>
          <p:cNvPr id="6" name="Image 5">
            <a:extLst>
              <a:ext uri="{FF2B5EF4-FFF2-40B4-BE49-F238E27FC236}">
                <a16:creationId xmlns:a16="http://schemas.microsoft.com/office/drawing/2014/main" id="{62A9A42C-A471-42C7-8470-DA6E3FE53877}"/>
              </a:ext>
            </a:extLst>
          </p:cNvPr>
          <p:cNvPicPr/>
          <p:nvPr/>
        </p:nvPicPr>
        <p:blipFill rotWithShape="1">
          <a:blip r:embed="rId3"/>
          <a:srcRect t="9761" b="4423"/>
          <a:stretch/>
        </p:blipFill>
        <p:spPr bwMode="auto">
          <a:xfrm>
            <a:off x="0" y="1574703"/>
            <a:ext cx="5730240" cy="2764790"/>
          </a:xfrm>
          <a:prstGeom prst="rect">
            <a:avLst/>
          </a:prstGeom>
          <a:ln>
            <a:noFill/>
          </a:ln>
          <a:extLst>
            <a:ext uri="{53640926-AAD7-44D8-BBD7-CCE9431645EC}">
              <a14:shadowObscured xmlns:a14="http://schemas.microsoft.com/office/drawing/2010/main"/>
            </a:ext>
          </a:extLst>
        </p:spPr>
      </p:pic>
      <p:sp>
        <p:nvSpPr>
          <p:cNvPr id="8" name="Titre 1">
            <a:extLst>
              <a:ext uri="{FF2B5EF4-FFF2-40B4-BE49-F238E27FC236}">
                <a16:creationId xmlns:a16="http://schemas.microsoft.com/office/drawing/2014/main" id="{26F81DB7-25D5-46F2-804F-FFD51D0F15DC}"/>
              </a:ext>
            </a:extLst>
          </p:cNvPr>
          <p:cNvSpPr txBox="1">
            <a:spLocks/>
          </p:cNvSpPr>
          <p:nvPr/>
        </p:nvSpPr>
        <p:spPr>
          <a:xfrm>
            <a:off x="432079" y="556551"/>
            <a:ext cx="243304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200"/>
              <a:buFont typeface="Oswald"/>
              <a:buNone/>
              <a:defRPr sz="28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9pPr>
          </a:lstStyle>
          <a:p>
            <a:pPr algn="l"/>
            <a:r>
              <a:rPr lang="fr-FR" dirty="0"/>
              <a:t>Publier les article</a:t>
            </a:r>
            <a:br>
              <a:rPr lang="fr-FR" sz="1800" dirty="0">
                <a:latin typeface="Calibri" panose="020F0502020204030204" pitchFamily="34" charset="0"/>
                <a:ea typeface="Calibri" panose="020F0502020204030204" pitchFamily="34" charset="0"/>
                <a:cs typeface="Arial" panose="020B0604020202020204" pitchFamily="34" charset="0"/>
              </a:rPr>
            </a:br>
            <a:r>
              <a:rPr lang="fr-FR" dirty="0"/>
              <a:t> </a:t>
            </a:r>
            <a:br>
              <a:rPr lang="fr-FR" sz="1800" b="1" dirty="0">
                <a:latin typeface="Arial" panose="020B0604020202020204" pitchFamily="34" charset="0"/>
              </a:rPr>
            </a:br>
            <a:endParaRPr lang="fr-FR" dirty="0"/>
          </a:p>
        </p:txBody>
      </p:sp>
      <p:pic>
        <p:nvPicPr>
          <p:cNvPr id="9" name="Image 8">
            <a:extLst>
              <a:ext uri="{FF2B5EF4-FFF2-40B4-BE49-F238E27FC236}">
                <a16:creationId xmlns:a16="http://schemas.microsoft.com/office/drawing/2014/main" id="{8C842BD0-3135-4466-BB75-2CA10D6E2A33}"/>
              </a:ext>
            </a:extLst>
          </p:cNvPr>
          <p:cNvPicPr/>
          <p:nvPr/>
        </p:nvPicPr>
        <p:blipFill rotWithShape="1">
          <a:blip r:embed="rId4"/>
          <a:srcRect l="-383" t="9307" r="383" b="36668"/>
          <a:stretch/>
        </p:blipFill>
        <p:spPr bwMode="auto">
          <a:xfrm>
            <a:off x="3423064" y="3402965"/>
            <a:ext cx="5731510" cy="1740535"/>
          </a:xfrm>
          <a:prstGeom prst="rect">
            <a:avLst/>
          </a:prstGeom>
          <a:ln>
            <a:noFill/>
          </a:ln>
          <a:extLst>
            <a:ext uri="{53640926-AAD7-44D8-BBD7-CCE9431645EC}">
              <a14:shadowObscured xmlns:a14="http://schemas.microsoft.com/office/drawing/2010/main"/>
            </a:ext>
          </a:extLst>
        </p:spPr>
      </p:pic>
      <p:sp>
        <p:nvSpPr>
          <p:cNvPr id="10" name="ZoneTexte 9">
            <a:extLst>
              <a:ext uri="{FF2B5EF4-FFF2-40B4-BE49-F238E27FC236}">
                <a16:creationId xmlns:a16="http://schemas.microsoft.com/office/drawing/2014/main" id="{494559E8-22EE-4AB5-B97D-6E594BC90F43}"/>
              </a:ext>
            </a:extLst>
          </p:cNvPr>
          <p:cNvSpPr txBox="1"/>
          <p:nvPr/>
        </p:nvSpPr>
        <p:spPr>
          <a:xfrm>
            <a:off x="6161154" y="2437048"/>
            <a:ext cx="3078480" cy="307777"/>
          </a:xfrm>
          <a:prstGeom prst="rect">
            <a:avLst/>
          </a:prstGeom>
          <a:noFill/>
        </p:spPr>
        <p:txBody>
          <a:bodyPr wrap="square">
            <a:spAutoFit/>
          </a:bodyPr>
          <a:lstStyle/>
          <a:p>
            <a:pPr marL="228600" algn="just"/>
            <a:r>
              <a:rPr lang="fr-FR" b="1" dirty="0">
                <a:solidFill>
                  <a:schemeClr val="bg1"/>
                </a:solidFill>
                <a:latin typeface="Calibri" panose="020F0502020204030204" pitchFamily="34" charset="0"/>
              </a:rPr>
              <a:t>Lancer une commande </a:t>
            </a:r>
            <a:r>
              <a:rPr lang="fr-FR" b="1" dirty="0">
                <a:solidFill>
                  <a:schemeClr val="bg1"/>
                </a:solidFill>
                <a:latin typeface="Calibri" panose="020F0502020204030204" pitchFamily="34" charset="0"/>
                <a:sym typeface="Wingdings" panose="05000000000000000000" pitchFamily="2" charset="2"/>
              </a:rPr>
              <a:t></a:t>
            </a:r>
            <a:endParaRPr lang="fr-FR"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863129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FEE8B-70A7-414B-B106-35A6A79A7183}"/>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F71DF84C-96DA-4033-A9C3-4AE767CFC3B0}"/>
              </a:ext>
            </a:extLst>
          </p:cNvPr>
          <p:cNvSpPr>
            <a:spLocks noGrp="1"/>
          </p:cNvSpPr>
          <p:nvPr>
            <p:ph type="subTitle" idx="1"/>
          </p:nvPr>
        </p:nvSpPr>
        <p:spPr/>
        <p:txBody>
          <a:bodyPr/>
          <a:lstStyle/>
          <a:p>
            <a:endParaRPr lang="fr-FR"/>
          </a:p>
        </p:txBody>
      </p:sp>
      <p:sp>
        <p:nvSpPr>
          <p:cNvPr id="5" name="Titre 1">
            <a:extLst>
              <a:ext uri="{FF2B5EF4-FFF2-40B4-BE49-F238E27FC236}">
                <a16:creationId xmlns:a16="http://schemas.microsoft.com/office/drawing/2014/main" id="{BDEEC782-182A-468E-B4A7-C7C576F293A2}"/>
              </a:ext>
            </a:extLst>
          </p:cNvPr>
          <p:cNvSpPr txBox="1">
            <a:spLocks/>
          </p:cNvSpPr>
          <p:nvPr/>
        </p:nvSpPr>
        <p:spPr>
          <a:xfrm>
            <a:off x="5905958" y="90232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200"/>
              <a:buFont typeface="Oswald"/>
              <a:buNone/>
              <a:defRPr sz="2800" b="0" i="0" u="none"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4200"/>
              <a:buFont typeface="Arial"/>
              <a:buNone/>
              <a:defRPr sz="4200" b="0" i="0" u="none" strike="noStrike" cap="none">
                <a:solidFill>
                  <a:schemeClr val="lt1"/>
                </a:solidFill>
                <a:latin typeface="Arial"/>
                <a:ea typeface="Arial"/>
                <a:cs typeface="Arial"/>
                <a:sym typeface="Arial"/>
              </a:defRPr>
            </a:lvl9pPr>
          </a:lstStyle>
          <a:p>
            <a:pPr algn="l"/>
            <a:r>
              <a:rPr lang="fr-FR" dirty="0"/>
              <a:t>Facteur et paiement</a:t>
            </a:r>
          </a:p>
        </p:txBody>
      </p:sp>
      <p:pic>
        <p:nvPicPr>
          <p:cNvPr id="6" name="Image 5">
            <a:extLst>
              <a:ext uri="{FF2B5EF4-FFF2-40B4-BE49-F238E27FC236}">
                <a16:creationId xmlns:a16="http://schemas.microsoft.com/office/drawing/2014/main" id="{AF8792A0-B63A-4DCE-8942-806BDA0456C8}"/>
              </a:ext>
            </a:extLst>
          </p:cNvPr>
          <p:cNvPicPr/>
          <p:nvPr/>
        </p:nvPicPr>
        <p:blipFill rotWithShape="1">
          <a:blip r:embed="rId2"/>
          <a:srcRect t="9533" b="28494"/>
          <a:stretch/>
        </p:blipFill>
        <p:spPr bwMode="auto">
          <a:xfrm>
            <a:off x="0" y="0"/>
            <a:ext cx="5730875" cy="1996440"/>
          </a:xfrm>
          <a:prstGeom prst="rect">
            <a:avLst/>
          </a:prstGeom>
          <a:ln>
            <a:noFill/>
          </a:ln>
          <a:extLst>
            <a:ext uri="{53640926-AAD7-44D8-BBD7-CCE9431645EC}">
              <a14:shadowObscured xmlns:a14="http://schemas.microsoft.com/office/drawing/2010/main"/>
            </a:ext>
          </a:extLst>
        </p:spPr>
      </p:pic>
      <p:pic>
        <p:nvPicPr>
          <p:cNvPr id="7" name="Image 6">
            <a:extLst>
              <a:ext uri="{FF2B5EF4-FFF2-40B4-BE49-F238E27FC236}">
                <a16:creationId xmlns:a16="http://schemas.microsoft.com/office/drawing/2014/main" id="{B13658BF-941B-491D-81BB-ACE78DF42C2F}"/>
              </a:ext>
            </a:extLst>
          </p:cNvPr>
          <p:cNvPicPr/>
          <p:nvPr/>
        </p:nvPicPr>
        <p:blipFill rotWithShape="1">
          <a:blip r:embed="rId3"/>
          <a:srcRect t="9307" b="3968"/>
          <a:stretch/>
        </p:blipFill>
        <p:spPr bwMode="auto">
          <a:xfrm>
            <a:off x="749513" y="2004263"/>
            <a:ext cx="5730240" cy="2794000"/>
          </a:xfrm>
          <a:prstGeom prst="rect">
            <a:avLst/>
          </a:prstGeom>
          <a:ln>
            <a:noFill/>
          </a:ln>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7701F906-4671-403E-A498-2A7BB99FE5D1}"/>
              </a:ext>
            </a:extLst>
          </p:cNvPr>
          <p:cNvPicPr/>
          <p:nvPr/>
        </p:nvPicPr>
        <p:blipFill rotWithShape="1">
          <a:blip r:embed="rId4"/>
          <a:srcRect t="9533" b="33489"/>
          <a:stretch/>
        </p:blipFill>
        <p:spPr bwMode="auto">
          <a:xfrm>
            <a:off x="3856253" y="3226500"/>
            <a:ext cx="5730875" cy="18357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5753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B56FD2D-0E12-4F21-9431-C6CF0596D060}"/>
              </a:ext>
            </a:extLst>
          </p:cNvPr>
          <p:cNvSpPr>
            <a:spLocks noGrp="1"/>
          </p:cNvSpPr>
          <p:nvPr>
            <p:ph type="ctrTitle"/>
          </p:nvPr>
        </p:nvSpPr>
        <p:spPr/>
        <p:txBody>
          <a:bodyPr/>
          <a:lstStyle/>
          <a:p>
            <a:r>
              <a:rPr lang="fr-FR" dirty="0"/>
              <a:t>The End --</a:t>
            </a:r>
          </a:p>
        </p:txBody>
      </p:sp>
      <p:sp>
        <p:nvSpPr>
          <p:cNvPr id="6" name="Sous-titre 5">
            <a:extLst>
              <a:ext uri="{FF2B5EF4-FFF2-40B4-BE49-F238E27FC236}">
                <a16:creationId xmlns:a16="http://schemas.microsoft.com/office/drawing/2014/main" id="{53784F5C-7B65-4970-8400-0F0A7220F0F3}"/>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115493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1030555" y="5507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Problématique</a:t>
            </a:r>
            <a:endParaRPr dirty="0"/>
          </a:p>
          <a:p>
            <a:pPr marL="0" lvl="0" indent="0" algn="l" rtl="0">
              <a:spcBef>
                <a:spcPts val="0"/>
              </a:spcBef>
              <a:spcAft>
                <a:spcPts val="0"/>
              </a:spcAft>
              <a:buNone/>
            </a:pPr>
            <a:endParaRPr dirty="0"/>
          </a:p>
        </p:txBody>
      </p:sp>
      <p:sp>
        <p:nvSpPr>
          <p:cNvPr id="238" name="Google Shape;238;p36"/>
          <p:cNvSpPr txBox="1">
            <a:spLocks noGrp="1"/>
          </p:cNvSpPr>
          <p:nvPr>
            <p:ph type="body" idx="1"/>
          </p:nvPr>
        </p:nvSpPr>
        <p:spPr>
          <a:xfrm>
            <a:off x="948600" y="1376775"/>
            <a:ext cx="4049427" cy="3416400"/>
          </a:xfrm>
          <a:prstGeom prst="rect">
            <a:avLst/>
          </a:prstGeom>
        </p:spPr>
        <p:txBody>
          <a:bodyPr spcFirstLastPara="1" wrap="square" lIns="91425" tIns="91425" rIns="91425" bIns="91425" anchor="t" anchorCtr="0">
            <a:noAutofit/>
          </a:bodyPr>
          <a:lstStyle/>
          <a:p>
            <a:pPr marL="0" indent="0" algn="just">
              <a:lnSpc>
                <a:spcPct val="200000"/>
              </a:lnSpc>
              <a:buClr>
                <a:schemeClr val="dk1"/>
              </a:buClr>
              <a:buSzPts val="1100"/>
              <a:buNone/>
            </a:pPr>
            <a:r>
              <a:rPr lang="fr-FR" sz="1200" dirty="0"/>
              <a:t>Pour gérer l’activité globale des patients au sein de l’hôpital, chaque service utilise indépendamment des applications informatiques et outils personnels.</a:t>
            </a:r>
          </a:p>
          <a:p>
            <a:pPr marL="0" indent="0" algn="just">
              <a:lnSpc>
                <a:spcPct val="200000"/>
              </a:lnSpc>
              <a:buClr>
                <a:schemeClr val="dk1"/>
              </a:buClr>
              <a:buSzPts val="1100"/>
              <a:buNone/>
            </a:pPr>
            <a:r>
              <a:rPr lang="fr-FR" sz="1200" dirty="0"/>
              <a:t>Ceci génère une difficulté d’échange de données entre les différents départements de l’hôpital.</a:t>
            </a:r>
          </a:p>
          <a:p>
            <a:pPr marL="0" indent="0" algn="just">
              <a:lnSpc>
                <a:spcPct val="200000"/>
              </a:lnSpc>
              <a:buClr>
                <a:schemeClr val="dk1"/>
              </a:buClr>
              <a:buSzPts val="1100"/>
              <a:buNone/>
            </a:pPr>
            <a:r>
              <a:rPr lang="fr-FR" sz="1200" dirty="0"/>
              <a:t>N’oublions pas l’hétérogénéité et l’existence des surcharges au niveau des rendez-vous. Ce qui ajoute des complexités de plus à la vie des patients qui souffrent déjà, un souci de plus ! </a:t>
            </a:r>
          </a:p>
          <a:p>
            <a:pPr marL="0" lvl="0" indent="0" algn="l" rtl="0">
              <a:spcBef>
                <a:spcPts val="0"/>
              </a:spcBef>
              <a:spcAft>
                <a:spcPts val="0"/>
              </a:spcAft>
              <a:buClr>
                <a:schemeClr val="dk1"/>
              </a:buClr>
              <a:buSzPts val="1100"/>
              <a:buFont typeface="Arial"/>
              <a:buNone/>
            </a:pPr>
            <a:endParaRPr lang="en-US" sz="1100" dirty="0"/>
          </a:p>
          <a:p>
            <a:pPr marL="0" lvl="0" indent="0" algn="l" rtl="0">
              <a:spcBef>
                <a:spcPts val="0"/>
              </a:spcBef>
              <a:spcAft>
                <a:spcPts val="1600"/>
              </a:spcAft>
              <a:buNone/>
            </a:pPr>
            <a:endParaRPr dirty="0"/>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6F84C694-226B-4392-88F5-3B6CC6A3460E}"/>
              </a:ext>
            </a:extLst>
          </p:cNvPr>
          <p:cNvPicPr>
            <a:picLocks noChangeAspect="1"/>
          </p:cNvPicPr>
          <p:nvPr/>
        </p:nvPicPr>
        <p:blipFill>
          <a:blip r:embed="rId4"/>
          <a:stretch>
            <a:fillRect/>
          </a:stretch>
        </p:blipFill>
        <p:spPr>
          <a:xfrm>
            <a:off x="5532546" y="1641230"/>
            <a:ext cx="2438890" cy="24388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948600" y="633877"/>
            <a:ext cx="7704000" cy="572700"/>
          </a:xfrm>
          <a:prstGeom prst="rect">
            <a:avLst/>
          </a:prstGeom>
        </p:spPr>
        <p:txBody>
          <a:bodyPr spcFirstLastPara="1" wrap="square" lIns="91425" tIns="91425" rIns="91425" bIns="91425" anchor="t" anchorCtr="0">
            <a:noAutofit/>
          </a:bodyPr>
          <a:lstStyle/>
          <a:p>
            <a:pPr lvl="0" rtl="0">
              <a:lnSpc>
                <a:spcPct val="115000"/>
              </a:lnSpc>
            </a:pPr>
            <a:r>
              <a:rPr lang="fr-FR" dirty="0"/>
              <a:t>Objectif et fonctionnalité : </a:t>
            </a:r>
            <a:br>
              <a:rPr lang="fr-FR" sz="1800" u="none" strike="noStrike" dirty="0">
                <a:effectLst/>
                <a:latin typeface="Arial" panose="020B0604020202020204" pitchFamily="34" charset="0"/>
                <a:ea typeface="Arial" panose="020B0604020202020204" pitchFamily="34" charset="0"/>
              </a:rPr>
            </a:br>
            <a:endParaRPr dirty="0"/>
          </a:p>
        </p:txBody>
      </p:sp>
      <p:sp>
        <p:nvSpPr>
          <p:cNvPr id="238" name="Google Shape;238;p36"/>
          <p:cNvSpPr txBox="1">
            <a:spLocks noGrp="1"/>
          </p:cNvSpPr>
          <p:nvPr>
            <p:ph type="body" idx="1"/>
          </p:nvPr>
        </p:nvSpPr>
        <p:spPr>
          <a:xfrm>
            <a:off x="948600" y="1376775"/>
            <a:ext cx="4205291" cy="3416400"/>
          </a:xfrm>
          <a:prstGeom prst="rect">
            <a:avLst/>
          </a:prstGeom>
        </p:spPr>
        <p:txBody>
          <a:bodyPr spcFirstLastPara="1" wrap="square" lIns="91425" tIns="91425" rIns="91425" bIns="91425" anchor="t" anchorCtr="0">
            <a:noAutofit/>
          </a:bodyPr>
          <a:lstStyle/>
          <a:p>
            <a:pPr marL="0" indent="0" algn="just">
              <a:lnSpc>
                <a:spcPct val="200000"/>
              </a:lnSpc>
              <a:buClr>
                <a:schemeClr val="dk1"/>
              </a:buClr>
              <a:buSzPts val="1100"/>
              <a:buNone/>
            </a:pPr>
            <a:r>
              <a:rPr lang="fr-FR" sz="1200" dirty="0"/>
              <a:t>L’objectif principal de notre projet consiste à automatiser un ensemble des processus des patient au sein d’hôpital “Gestion des patient”, tout en travaillant sur une base de données unique et homogène afin de réduire les redondants et simplifier le processus des registres. </a:t>
            </a:r>
          </a:p>
          <a:p>
            <a:pPr marL="0" indent="0" algn="just">
              <a:lnSpc>
                <a:spcPct val="200000"/>
              </a:lnSpc>
              <a:buClr>
                <a:schemeClr val="dk1"/>
              </a:buClr>
              <a:buSzPts val="1100"/>
              <a:buNone/>
            </a:pPr>
            <a:r>
              <a:rPr lang="fr-FR" sz="1200" dirty="0"/>
              <a:t>Notre mission donc consiste donc à développer et testé un module Odoo, répond aux besoins. </a:t>
            </a:r>
          </a:p>
          <a:p>
            <a:pPr marL="0" indent="0" algn="just">
              <a:lnSpc>
                <a:spcPct val="200000"/>
              </a:lnSpc>
              <a:buClr>
                <a:schemeClr val="dk1"/>
              </a:buClr>
              <a:buSzPts val="1100"/>
              <a:buNone/>
            </a:pPr>
            <a:r>
              <a:rPr lang="fr-FR" sz="1200" dirty="0"/>
              <a:t> </a:t>
            </a:r>
          </a:p>
          <a:p>
            <a:pPr marL="0" indent="0" algn="just">
              <a:lnSpc>
                <a:spcPct val="200000"/>
              </a:lnSpc>
              <a:buClr>
                <a:schemeClr val="dk1"/>
              </a:buClr>
              <a:buSzPts val="1100"/>
              <a:buNone/>
            </a:pPr>
            <a:endParaRPr lang="fr-FR" sz="1200" dirty="0"/>
          </a:p>
          <a:p>
            <a:pPr marL="0" lvl="0" indent="0" algn="l" rtl="0">
              <a:spcBef>
                <a:spcPts val="0"/>
              </a:spcBef>
              <a:spcAft>
                <a:spcPts val="0"/>
              </a:spcAft>
              <a:buClr>
                <a:schemeClr val="dk1"/>
              </a:buClr>
              <a:buSzPts val="1100"/>
              <a:buFont typeface="Arial"/>
              <a:buNone/>
            </a:pPr>
            <a:endParaRPr lang="en-US" sz="1100" dirty="0"/>
          </a:p>
          <a:p>
            <a:pPr marL="0" lvl="0" indent="0" algn="l" rtl="0">
              <a:spcBef>
                <a:spcPts val="0"/>
              </a:spcBef>
              <a:spcAft>
                <a:spcPts val="1600"/>
              </a:spcAft>
              <a:buNone/>
            </a:pPr>
            <a:endParaRPr dirty="0"/>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a:extLst>
              <a:ext uri="{FF2B5EF4-FFF2-40B4-BE49-F238E27FC236}">
                <a16:creationId xmlns:a16="http://schemas.microsoft.com/office/drawing/2014/main" id="{76400338-E378-47DF-8807-6FD4783BABBF}"/>
              </a:ext>
            </a:extLst>
          </p:cNvPr>
          <p:cNvPicPr>
            <a:picLocks noChangeAspect="1"/>
          </p:cNvPicPr>
          <p:nvPr/>
        </p:nvPicPr>
        <p:blipFill>
          <a:blip r:embed="rId3">
            <a:lum bright="70000" contrast="-70000"/>
          </a:blip>
          <a:stretch>
            <a:fillRect/>
          </a:stretch>
        </p:blipFill>
        <p:spPr>
          <a:xfrm>
            <a:off x="5740977" y="1543050"/>
            <a:ext cx="2571750" cy="2571750"/>
          </a:xfrm>
          <a:prstGeom prst="rect">
            <a:avLst/>
          </a:prstGeom>
        </p:spPr>
      </p:pic>
    </p:spTree>
    <p:extLst>
      <p:ext uri="{BB962C8B-B14F-4D97-AF65-F5344CB8AC3E}">
        <p14:creationId xmlns:p14="http://schemas.microsoft.com/office/powerpoint/2010/main" val="1590100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0"/>
        <p:cNvGrpSpPr/>
        <p:nvPr/>
      </p:nvGrpSpPr>
      <p:grpSpPr>
        <a:xfrm>
          <a:off x="0" y="0"/>
          <a:ext cx="0" cy="0"/>
          <a:chOff x="0" y="0"/>
          <a:chExt cx="0" cy="0"/>
        </a:xfrm>
      </p:grpSpPr>
      <p:sp>
        <p:nvSpPr>
          <p:cNvPr id="3" name="Titre 2">
            <a:extLst>
              <a:ext uri="{FF2B5EF4-FFF2-40B4-BE49-F238E27FC236}">
                <a16:creationId xmlns:a16="http://schemas.microsoft.com/office/drawing/2014/main" id="{06F78B01-BC45-4CBB-BD2A-558759D4CBD6}"/>
              </a:ext>
            </a:extLst>
          </p:cNvPr>
          <p:cNvSpPr>
            <a:spLocks noGrp="1"/>
          </p:cNvSpPr>
          <p:nvPr>
            <p:ph type="title"/>
          </p:nvPr>
        </p:nvSpPr>
        <p:spPr>
          <a:xfrm>
            <a:off x="3276164" y="475924"/>
            <a:ext cx="5680886" cy="572700"/>
          </a:xfrm>
        </p:spPr>
        <p:txBody>
          <a:bodyPr/>
          <a:lstStyle/>
          <a:p>
            <a:r>
              <a:rPr lang="fr-FR" dirty="0"/>
              <a:t>Structure d’un module Odoo</a:t>
            </a:r>
          </a:p>
        </p:txBody>
      </p:sp>
      <p:grpSp>
        <p:nvGrpSpPr>
          <p:cNvPr id="1003" name="Google Shape;1003;p48"/>
          <p:cNvGrpSpPr/>
          <p:nvPr/>
        </p:nvGrpSpPr>
        <p:grpSpPr>
          <a:xfrm>
            <a:off x="7880579" y="3424480"/>
            <a:ext cx="543432" cy="741197"/>
            <a:chOff x="2878829" y="3023092"/>
            <a:chExt cx="543432" cy="741197"/>
          </a:xfrm>
        </p:grpSpPr>
        <p:sp>
          <p:nvSpPr>
            <p:cNvPr id="1004" name="Google Shape;1004;p4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48"/>
          <p:cNvGrpSpPr/>
          <p:nvPr/>
        </p:nvGrpSpPr>
        <p:grpSpPr>
          <a:xfrm>
            <a:off x="449509" y="368055"/>
            <a:ext cx="541000" cy="741197"/>
            <a:chOff x="1148622" y="1207755"/>
            <a:chExt cx="541000" cy="741197"/>
          </a:xfrm>
        </p:grpSpPr>
        <p:sp>
          <p:nvSpPr>
            <p:cNvPr id="1029" name="Google Shape;1029;p48"/>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48"/>
          <p:cNvGrpSpPr/>
          <p:nvPr/>
        </p:nvGrpSpPr>
        <p:grpSpPr>
          <a:xfrm>
            <a:off x="396318" y="853682"/>
            <a:ext cx="8426679" cy="3715181"/>
            <a:chOff x="396318" y="442532"/>
            <a:chExt cx="8426679" cy="3715181"/>
          </a:xfrm>
        </p:grpSpPr>
        <p:sp>
          <p:nvSpPr>
            <p:cNvPr id="1054" name="Google Shape;1054;p48"/>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8462088" y="4071892"/>
              <a:ext cx="85918" cy="8582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396318"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 name="Image 60">
            <a:extLst>
              <a:ext uri="{FF2B5EF4-FFF2-40B4-BE49-F238E27FC236}">
                <a16:creationId xmlns:a16="http://schemas.microsoft.com/office/drawing/2014/main" id="{5373085B-2F2F-4CAA-BE71-59E9109A45C0}"/>
              </a:ext>
            </a:extLst>
          </p:cNvPr>
          <p:cNvPicPr/>
          <p:nvPr/>
        </p:nvPicPr>
        <p:blipFill>
          <a:blip r:embed="rId4">
            <a:extLst>
              <a:ext uri="{28A0092B-C50C-407E-A947-70E740481C1C}">
                <a14:useLocalDpi xmlns:a14="http://schemas.microsoft.com/office/drawing/2010/main" val="0"/>
              </a:ext>
            </a:extLst>
          </a:blip>
          <a:stretch>
            <a:fillRect/>
          </a:stretch>
        </p:blipFill>
        <p:spPr>
          <a:xfrm>
            <a:off x="459565" y="1332691"/>
            <a:ext cx="8170186" cy="31304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88C07D-8025-4941-98C1-C4F5956DF3DF}"/>
              </a:ext>
            </a:extLst>
          </p:cNvPr>
          <p:cNvSpPr>
            <a:spLocks noGrp="1"/>
          </p:cNvSpPr>
          <p:nvPr>
            <p:ph type="title"/>
          </p:nvPr>
        </p:nvSpPr>
        <p:spPr/>
        <p:txBody>
          <a:bodyPr/>
          <a:lstStyle/>
          <a:p>
            <a:r>
              <a:rPr lang="fr-FR" dirty="0"/>
              <a:t>Technologie mise en </a:t>
            </a:r>
            <a:r>
              <a:rPr lang="fr-FR" dirty="0" err="1"/>
              <a:t>ouevre</a:t>
            </a:r>
            <a:r>
              <a:rPr lang="fr-FR" dirty="0"/>
              <a:t> </a:t>
            </a:r>
          </a:p>
        </p:txBody>
      </p:sp>
      <p:sp>
        <p:nvSpPr>
          <p:cNvPr id="3" name="Espace réservé du texte 2">
            <a:extLst>
              <a:ext uri="{FF2B5EF4-FFF2-40B4-BE49-F238E27FC236}">
                <a16:creationId xmlns:a16="http://schemas.microsoft.com/office/drawing/2014/main" id="{C44CB7D1-3EBE-45AD-990B-4D28BDF08BE3}"/>
              </a:ext>
            </a:extLst>
          </p:cNvPr>
          <p:cNvSpPr>
            <a:spLocks noGrp="1"/>
          </p:cNvSpPr>
          <p:nvPr>
            <p:ph type="body" idx="1"/>
          </p:nvPr>
        </p:nvSpPr>
        <p:spPr/>
        <p:txBody>
          <a:bodyPr/>
          <a:lstStyle/>
          <a:p>
            <a:endParaRPr lang="fr-FR" dirty="0"/>
          </a:p>
        </p:txBody>
      </p:sp>
      <p:sp>
        <p:nvSpPr>
          <p:cNvPr id="4" name="Ellipse 3">
            <a:extLst>
              <a:ext uri="{FF2B5EF4-FFF2-40B4-BE49-F238E27FC236}">
                <a16:creationId xmlns:a16="http://schemas.microsoft.com/office/drawing/2014/main" id="{77D70228-29B1-4C4F-8951-648DE525216D}"/>
              </a:ext>
            </a:extLst>
          </p:cNvPr>
          <p:cNvSpPr/>
          <p:nvPr/>
        </p:nvSpPr>
        <p:spPr>
          <a:xfrm>
            <a:off x="1356771" y="1985580"/>
            <a:ext cx="2005445" cy="2005445"/>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dirty="0"/>
          </a:p>
          <a:p>
            <a:pPr algn="ctr"/>
            <a:endParaRPr lang="fr-FR" dirty="0"/>
          </a:p>
          <a:p>
            <a:pPr algn="ctr"/>
            <a:endParaRPr lang="fr-FR" dirty="0"/>
          </a:p>
          <a:p>
            <a:pPr algn="ctr"/>
            <a:r>
              <a:rPr lang="fr-FR" b="1" dirty="0"/>
              <a:t>Version 14</a:t>
            </a:r>
          </a:p>
        </p:txBody>
      </p:sp>
      <p:sp>
        <p:nvSpPr>
          <p:cNvPr id="5" name="Ellipse 4">
            <a:extLst>
              <a:ext uri="{FF2B5EF4-FFF2-40B4-BE49-F238E27FC236}">
                <a16:creationId xmlns:a16="http://schemas.microsoft.com/office/drawing/2014/main" id="{A0C86E9C-0461-4F4D-8EB6-FC40A8501B46}"/>
              </a:ext>
            </a:extLst>
          </p:cNvPr>
          <p:cNvSpPr/>
          <p:nvPr/>
        </p:nvSpPr>
        <p:spPr>
          <a:xfrm>
            <a:off x="2878282" y="2660989"/>
            <a:ext cx="2005445" cy="2005445"/>
          </a:xfrm>
          <a:prstGeom prst="ellipse">
            <a:avLst/>
          </a:prstGeom>
          <a:solidFill>
            <a:schemeClr val="accent6">
              <a:lumMod val="10000"/>
              <a:lumOff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4C37CF12-D442-49FD-B988-0316AE0FF89D}"/>
              </a:ext>
            </a:extLst>
          </p:cNvPr>
          <p:cNvSpPr/>
          <p:nvPr/>
        </p:nvSpPr>
        <p:spPr>
          <a:xfrm>
            <a:off x="3998986" y="1569027"/>
            <a:ext cx="2005445" cy="2005445"/>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8" name="image1.png">
            <a:extLst>
              <a:ext uri="{FF2B5EF4-FFF2-40B4-BE49-F238E27FC236}">
                <a16:creationId xmlns:a16="http://schemas.microsoft.com/office/drawing/2014/main" id="{EB6D9601-F9F0-49C4-B9A7-B957CF150F0F}"/>
              </a:ext>
            </a:extLst>
          </p:cNvPr>
          <p:cNvPicPr/>
          <p:nvPr/>
        </p:nvPicPr>
        <p:blipFill>
          <a:blip r:embed="rId2"/>
          <a:srcRect/>
          <a:stretch>
            <a:fillRect/>
          </a:stretch>
        </p:blipFill>
        <p:spPr>
          <a:xfrm>
            <a:off x="1704109" y="2621214"/>
            <a:ext cx="1368714" cy="430583"/>
          </a:xfrm>
          <a:prstGeom prst="rect">
            <a:avLst/>
          </a:prstGeom>
          <a:ln/>
        </p:spPr>
      </p:pic>
      <p:pic>
        <p:nvPicPr>
          <p:cNvPr id="9" name="image3.png">
            <a:extLst>
              <a:ext uri="{FF2B5EF4-FFF2-40B4-BE49-F238E27FC236}">
                <a16:creationId xmlns:a16="http://schemas.microsoft.com/office/drawing/2014/main" id="{E0279E68-7E04-4BCC-A078-130D41B21FD6}"/>
              </a:ext>
            </a:extLst>
          </p:cNvPr>
          <p:cNvPicPr/>
          <p:nvPr/>
        </p:nvPicPr>
        <p:blipFill rotWithShape="1">
          <a:blip r:embed="rId3"/>
          <a:srcRect l="9845" t="23475" r="68155" b="19339"/>
          <a:stretch/>
        </p:blipFill>
        <p:spPr>
          <a:xfrm>
            <a:off x="4449581" y="2030232"/>
            <a:ext cx="1257300" cy="1221740"/>
          </a:xfrm>
          <a:prstGeom prst="rect">
            <a:avLst/>
          </a:prstGeom>
          <a:ln/>
        </p:spPr>
      </p:pic>
      <p:sp>
        <p:nvSpPr>
          <p:cNvPr id="10" name="Ellipse 9">
            <a:extLst>
              <a:ext uri="{FF2B5EF4-FFF2-40B4-BE49-F238E27FC236}">
                <a16:creationId xmlns:a16="http://schemas.microsoft.com/office/drawing/2014/main" id="{44C67F0C-346F-4178-92A4-44F7B2D25EA8}"/>
              </a:ext>
            </a:extLst>
          </p:cNvPr>
          <p:cNvSpPr/>
          <p:nvPr/>
        </p:nvSpPr>
        <p:spPr>
          <a:xfrm>
            <a:off x="5434446" y="2255743"/>
            <a:ext cx="2005445" cy="2005445"/>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3600" b="1" spc="300" dirty="0"/>
              <a:t>&lt;/&gt;</a:t>
            </a:r>
          </a:p>
        </p:txBody>
      </p:sp>
      <p:pic>
        <p:nvPicPr>
          <p:cNvPr id="12" name="Image 11">
            <a:extLst>
              <a:ext uri="{FF2B5EF4-FFF2-40B4-BE49-F238E27FC236}">
                <a16:creationId xmlns:a16="http://schemas.microsoft.com/office/drawing/2014/main" id="{B39EB3BE-66B2-4351-A0F9-8B9E76F26225}"/>
              </a:ext>
            </a:extLst>
          </p:cNvPr>
          <p:cNvPicPr>
            <a:picLocks noChangeAspect="1"/>
          </p:cNvPicPr>
          <p:nvPr/>
        </p:nvPicPr>
        <p:blipFill>
          <a:blip r:embed="rId4"/>
          <a:stretch>
            <a:fillRect/>
          </a:stretch>
        </p:blipFill>
        <p:spPr>
          <a:xfrm>
            <a:off x="3306145" y="3229667"/>
            <a:ext cx="1112700" cy="1112700"/>
          </a:xfrm>
          <a:prstGeom prst="rect">
            <a:avLst/>
          </a:prstGeom>
        </p:spPr>
      </p:pic>
    </p:spTree>
    <p:extLst>
      <p:ext uri="{BB962C8B-B14F-4D97-AF65-F5344CB8AC3E}">
        <p14:creationId xmlns:p14="http://schemas.microsoft.com/office/powerpoint/2010/main" val="1676193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88C07D-8025-4941-98C1-C4F5956DF3DF}"/>
              </a:ext>
            </a:extLst>
          </p:cNvPr>
          <p:cNvSpPr>
            <a:spLocks noGrp="1"/>
          </p:cNvSpPr>
          <p:nvPr>
            <p:ph type="title"/>
          </p:nvPr>
        </p:nvSpPr>
        <p:spPr/>
        <p:txBody>
          <a:bodyPr/>
          <a:lstStyle/>
          <a:p>
            <a:r>
              <a:rPr lang="fr-FR" dirty="0"/>
              <a:t>Manipulation des modules </a:t>
            </a:r>
            <a:br>
              <a:rPr lang="fr-FR" sz="1800" b="1" dirty="0">
                <a:effectLst/>
                <a:latin typeface="Arial" panose="020B0604020202020204" pitchFamily="34" charset="0"/>
              </a:rPr>
            </a:br>
            <a:endParaRPr lang="fr-FR" dirty="0"/>
          </a:p>
        </p:txBody>
      </p:sp>
      <p:pic>
        <p:nvPicPr>
          <p:cNvPr id="11" name="Image 10">
            <a:extLst>
              <a:ext uri="{FF2B5EF4-FFF2-40B4-BE49-F238E27FC236}">
                <a16:creationId xmlns:a16="http://schemas.microsoft.com/office/drawing/2014/main" id="{B375F3FA-AB8A-457F-A932-B70E1272A099}"/>
              </a:ext>
            </a:extLst>
          </p:cNvPr>
          <p:cNvPicPr/>
          <p:nvPr/>
        </p:nvPicPr>
        <p:blipFill rotWithShape="1">
          <a:blip r:embed="rId2"/>
          <a:srcRect b="6029"/>
          <a:stretch/>
        </p:blipFill>
        <p:spPr bwMode="auto">
          <a:xfrm>
            <a:off x="1705292" y="1348221"/>
            <a:ext cx="5733415" cy="3028950"/>
          </a:xfrm>
          <a:prstGeom prst="rect">
            <a:avLst/>
          </a:prstGeom>
          <a:ln>
            <a:noFill/>
          </a:ln>
          <a:extLst>
            <a:ext uri="{53640926-AAD7-44D8-BBD7-CCE9431645EC}">
              <a14:shadowObscured xmlns:a14="http://schemas.microsoft.com/office/drawing/2010/main"/>
            </a:ext>
          </a:extLst>
        </p:spPr>
      </p:pic>
      <p:sp>
        <p:nvSpPr>
          <p:cNvPr id="13" name="ZoneTexte 12">
            <a:extLst>
              <a:ext uri="{FF2B5EF4-FFF2-40B4-BE49-F238E27FC236}">
                <a16:creationId xmlns:a16="http://schemas.microsoft.com/office/drawing/2014/main" id="{90B849D2-6A9F-461A-88F3-66537C601B1A}"/>
              </a:ext>
            </a:extLst>
          </p:cNvPr>
          <p:cNvSpPr txBox="1"/>
          <p:nvPr/>
        </p:nvSpPr>
        <p:spPr>
          <a:xfrm>
            <a:off x="2701636" y="4458803"/>
            <a:ext cx="4572000" cy="307777"/>
          </a:xfrm>
          <a:prstGeom prst="rect">
            <a:avLst/>
          </a:prstGeom>
          <a:noFill/>
        </p:spPr>
        <p:txBody>
          <a:bodyPr wrap="square">
            <a:spAutoFit/>
          </a:bodyPr>
          <a:lstStyle/>
          <a:p>
            <a:pPr marL="139700" lvl="0" algn="l" rtl="0">
              <a:spcBef>
                <a:spcPts val="0"/>
              </a:spcBef>
              <a:spcAft>
                <a:spcPts val="0"/>
              </a:spcAft>
              <a:buSzPts val="1400"/>
            </a:pPr>
            <a:r>
              <a:rPr lang="en-US" b="1" dirty="0">
                <a:solidFill>
                  <a:schemeClr val="bg1"/>
                </a:solidFill>
              </a:rPr>
              <a:t>Configuration </a:t>
            </a:r>
            <a:r>
              <a:rPr lang="en-US" b="1" dirty="0" err="1">
                <a:solidFill>
                  <a:schemeClr val="bg1"/>
                </a:solidFill>
              </a:rPr>
              <a:t>d’odoo</a:t>
            </a:r>
            <a:r>
              <a:rPr lang="en-US" b="1" dirty="0">
                <a:solidFill>
                  <a:schemeClr val="bg1"/>
                </a:solidFill>
              </a:rPr>
              <a:t> avec </a:t>
            </a:r>
            <a:r>
              <a:rPr lang="en-US" b="1" dirty="0" err="1">
                <a:solidFill>
                  <a:schemeClr val="bg1"/>
                </a:solidFill>
              </a:rPr>
              <a:t>Pycharm</a:t>
            </a:r>
            <a:endParaRPr lang="fr-FR" b="1" dirty="0">
              <a:solidFill>
                <a:schemeClr val="bg1"/>
              </a:solidFill>
            </a:endParaRPr>
          </a:p>
        </p:txBody>
      </p:sp>
    </p:spTree>
    <p:extLst>
      <p:ext uri="{BB962C8B-B14F-4D97-AF65-F5344CB8AC3E}">
        <p14:creationId xmlns:p14="http://schemas.microsoft.com/office/powerpoint/2010/main" val="2229676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88C07D-8025-4941-98C1-C4F5956DF3DF}"/>
              </a:ext>
            </a:extLst>
          </p:cNvPr>
          <p:cNvSpPr>
            <a:spLocks noGrp="1"/>
          </p:cNvSpPr>
          <p:nvPr>
            <p:ph type="title"/>
          </p:nvPr>
        </p:nvSpPr>
        <p:spPr/>
        <p:txBody>
          <a:bodyPr/>
          <a:lstStyle/>
          <a:p>
            <a:r>
              <a:rPr lang="fr-FR" dirty="0"/>
              <a:t>Manipulation des modules </a:t>
            </a:r>
            <a:br>
              <a:rPr lang="fr-FR" sz="1800" b="1" dirty="0">
                <a:effectLst/>
                <a:latin typeface="Arial" panose="020B0604020202020204" pitchFamily="34" charset="0"/>
              </a:rPr>
            </a:br>
            <a:endParaRPr lang="fr-FR" dirty="0"/>
          </a:p>
        </p:txBody>
      </p:sp>
      <p:sp>
        <p:nvSpPr>
          <p:cNvPr id="13" name="ZoneTexte 12">
            <a:extLst>
              <a:ext uri="{FF2B5EF4-FFF2-40B4-BE49-F238E27FC236}">
                <a16:creationId xmlns:a16="http://schemas.microsoft.com/office/drawing/2014/main" id="{90B849D2-6A9F-461A-88F3-66537C601B1A}"/>
              </a:ext>
            </a:extLst>
          </p:cNvPr>
          <p:cNvSpPr txBox="1"/>
          <p:nvPr/>
        </p:nvSpPr>
        <p:spPr>
          <a:xfrm>
            <a:off x="878029" y="4347608"/>
            <a:ext cx="7055427" cy="584775"/>
          </a:xfrm>
          <a:prstGeom prst="rect">
            <a:avLst/>
          </a:prstGeom>
          <a:noFill/>
        </p:spPr>
        <p:txBody>
          <a:bodyPr wrap="square">
            <a:spAutoFit/>
          </a:bodyPr>
          <a:lstStyle/>
          <a:p>
            <a:pPr marL="228600" algn="ctr">
              <a:spcAft>
                <a:spcPts val="1200"/>
              </a:spcAft>
            </a:pPr>
            <a:r>
              <a:rPr lang="fr-FR" sz="1600" b="1" dirty="0">
                <a:solidFill>
                  <a:schemeClr val="bg1"/>
                </a:solidFill>
                <a:effectLst/>
                <a:latin typeface="Calibri" panose="020F0502020204030204" pitchFamily="34" charset="0"/>
                <a:ea typeface="Calibri" panose="020F0502020204030204" pitchFamily="34" charset="0"/>
              </a:rPr>
              <a:t>Création d’un nouveaux dossier pour les nouveaux module a développer et ajouter son </a:t>
            </a:r>
            <a:r>
              <a:rPr lang="fr-FR" sz="1600" b="1" dirty="0">
                <a:solidFill>
                  <a:schemeClr val="bg1"/>
                </a:solidFill>
                <a:latin typeface="Calibri" panose="020F0502020204030204" pitchFamily="34" charset="0"/>
                <a:ea typeface="Calibri" panose="020F0502020204030204" pitchFamily="34" charset="0"/>
              </a:rPr>
              <a:t>P</a:t>
            </a:r>
            <a:r>
              <a:rPr lang="fr-FR" sz="1600" b="1" dirty="0">
                <a:solidFill>
                  <a:schemeClr val="bg1"/>
                </a:solidFill>
                <a:effectLst/>
                <a:latin typeface="Calibri" panose="020F0502020204030204" pitchFamily="34" charset="0"/>
                <a:ea typeface="Calibri" panose="020F0502020204030204" pitchFamily="34" charset="0"/>
              </a:rPr>
              <a:t>ath au fichier .conf , ensuite run le  projet </a:t>
            </a:r>
            <a:endParaRPr lang="fr-FR" sz="1600" b="1" dirty="0">
              <a:solidFill>
                <a:schemeClr val="bg1"/>
              </a:solidFill>
              <a:effectLst/>
              <a:latin typeface="Arial" panose="020B0604020202020204" pitchFamily="34" charset="0"/>
              <a:ea typeface="Arial" panose="020B0604020202020204" pitchFamily="34" charset="0"/>
            </a:endParaRPr>
          </a:p>
        </p:txBody>
      </p:sp>
      <p:pic>
        <p:nvPicPr>
          <p:cNvPr id="5" name="Image 4">
            <a:extLst>
              <a:ext uri="{FF2B5EF4-FFF2-40B4-BE49-F238E27FC236}">
                <a16:creationId xmlns:a16="http://schemas.microsoft.com/office/drawing/2014/main" id="{FF4FAEFE-72D7-4932-A2D5-03E24F437EEC}"/>
              </a:ext>
            </a:extLst>
          </p:cNvPr>
          <p:cNvPicPr/>
          <p:nvPr/>
        </p:nvPicPr>
        <p:blipFill rotWithShape="1">
          <a:blip r:embed="rId2"/>
          <a:srcRect b="4551"/>
          <a:stretch/>
        </p:blipFill>
        <p:spPr bwMode="auto">
          <a:xfrm>
            <a:off x="1705292" y="1247464"/>
            <a:ext cx="5733415" cy="30765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910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88C07D-8025-4941-98C1-C4F5956DF3DF}"/>
              </a:ext>
            </a:extLst>
          </p:cNvPr>
          <p:cNvSpPr>
            <a:spLocks noGrp="1"/>
          </p:cNvSpPr>
          <p:nvPr>
            <p:ph type="title"/>
          </p:nvPr>
        </p:nvSpPr>
        <p:spPr>
          <a:xfrm>
            <a:off x="512178" y="247613"/>
            <a:ext cx="7704000" cy="572700"/>
          </a:xfrm>
        </p:spPr>
        <p:txBody>
          <a:bodyPr/>
          <a:lstStyle/>
          <a:p>
            <a:r>
              <a:rPr lang="fr-FR" dirty="0"/>
              <a:t>Manipulation des modules </a:t>
            </a:r>
            <a:br>
              <a:rPr lang="fr-FR" sz="1800" b="1" dirty="0">
                <a:effectLst/>
                <a:latin typeface="Arial" panose="020B0604020202020204" pitchFamily="34" charset="0"/>
              </a:rPr>
            </a:br>
            <a:endParaRPr lang="fr-FR" dirty="0"/>
          </a:p>
        </p:txBody>
      </p:sp>
      <p:sp>
        <p:nvSpPr>
          <p:cNvPr id="13" name="ZoneTexte 12">
            <a:extLst>
              <a:ext uri="{FF2B5EF4-FFF2-40B4-BE49-F238E27FC236}">
                <a16:creationId xmlns:a16="http://schemas.microsoft.com/office/drawing/2014/main" id="{90B849D2-6A9F-461A-88F3-66537C601B1A}"/>
              </a:ext>
            </a:extLst>
          </p:cNvPr>
          <p:cNvSpPr txBox="1"/>
          <p:nvPr/>
        </p:nvSpPr>
        <p:spPr>
          <a:xfrm>
            <a:off x="836465" y="4311112"/>
            <a:ext cx="7055427" cy="584775"/>
          </a:xfrm>
          <a:prstGeom prst="rect">
            <a:avLst/>
          </a:prstGeom>
          <a:noFill/>
        </p:spPr>
        <p:txBody>
          <a:bodyPr wrap="square">
            <a:spAutoFit/>
          </a:bodyPr>
          <a:lstStyle/>
          <a:p>
            <a:pPr marL="228600" algn="ctr">
              <a:spcAft>
                <a:spcPts val="1200"/>
              </a:spcAft>
            </a:pPr>
            <a:r>
              <a:rPr lang="fr-FR" sz="1600" b="1" dirty="0">
                <a:solidFill>
                  <a:schemeClr val="bg1"/>
                </a:solidFill>
                <a:effectLst/>
                <a:latin typeface="Calibri" panose="020F0502020204030204" pitchFamily="34" charset="0"/>
                <a:ea typeface="Calibri" panose="020F0502020204030204" pitchFamily="34" charset="0"/>
              </a:rPr>
              <a:t>Création de module, ainsi l’ajout du code nécessaire pour la </a:t>
            </a:r>
            <a:r>
              <a:rPr lang="fr-FR" sz="1600" b="1" dirty="0" err="1">
                <a:solidFill>
                  <a:schemeClr val="bg1"/>
                </a:solidFill>
                <a:effectLst/>
                <a:latin typeface="Calibri" panose="020F0502020204030204" pitchFamily="34" charset="0"/>
                <a:ea typeface="Calibri" panose="020F0502020204030204" pitchFamily="34" charset="0"/>
              </a:rPr>
              <a:t>creation</a:t>
            </a:r>
            <a:r>
              <a:rPr lang="fr-FR" sz="1600" b="1" dirty="0">
                <a:solidFill>
                  <a:schemeClr val="bg1"/>
                </a:solidFill>
                <a:effectLst/>
                <a:latin typeface="Calibri" panose="020F0502020204030204" pitchFamily="34" charset="0"/>
                <a:ea typeface="Calibri" panose="020F0502020204030204" pitchFamily="34" charset="0"/>
              </a:rPr>
              <a:t> du model BD, </a:t>
            </a:r>
            <a:r>
              <a:rPr lang="fr-FR" sz="1600" b="1" dirty="0" err="1">
                <a:solidFill>
                  <a:schemeClr val="bg1"/>
                </a:solidFill>
                <a:effectLst/>
                <a:latin typeface="Calibri" panose="020F0502020204030204" pitchFamily="34" charset="0"/>
                <a:ea typeface="Calibri" panose="020F0502020204030204" pitchFamily="34" charset="0"/>
              </a:rPr>
              <a:t>views</a:t>
            </a:r>
            <a:r>
              <a:rPr lang="fr-FR" sz="1600" b="1" dirty="0">
                <a:solidFill>
                  <a:schemeClr val="bg1"/>
                </a:solidFill>
                <a:effectLst/>
                <a:latin typeface="Calibri" panose="020F0502020204030204" pitchFamily="34" charset="0"/>
                <a:ea typeface="Calibri" panose="020F0502020204030204" pitchFamily="34" charset="0"/>
              </a:rPr>
              <a:t> Xml  et  le fichier descriptif manifest.py </a:t>
            </a:r>
            <a:endParaRPr lang="fr-FR" sz="1600" b="1" dirty="0">
              <a:solidFill>
                <a:schemeClr val="bg1"/>
              </a:solidFill>
              <a:effectLst/>
              <a:latin typeface="Arial" panose="020B0604020202020204" pitchFamily="34" charset="0"/>
              <a:ea typeface="Arial" panose="020B0604020202020204" pitchFamily="34" charset="0"/>
            </a:endParaRPr>
          </a:p>
        </p:txBody>
      </p:sp>
      <p:pic>
        <p:nvPicPr>
          <p:cNvPr id="6" name="Image 5">
            <a:extLst>
              <a:ext uri="{FF2B5EF4-FFF2-40B4-BE49-F238E27FC236}">
                <a16:creationId xmlns:a16="http://schemas.microsoft.com/office/drawing/2014/main" id="{E4A2729F-1FAD-4741-9D85-2BACCBD88158}"/>
              </a:ext>
            </a:extLst>
          </p:cNvPr>
          <p:cNvPicPr/>
          <p:nvPr/>
        </p:nvPicPr>
        <p:blipFill rotWithShape="1">
          <a:blip r:embed="rId2"/>
          <a:srcRect b="4762"/>
          <a:stretch/>
        </p:blipFill>
        <p:spPr bwMode="auto">
          <a:xfrm>
            <a:off x="1705292" y="1112700"/>
            <a:ext cx="5733415" cy="3069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54780"/>
      </p:ext>
    </p:extLst>
  </p:cSld>
  <p:clrMapOvr>
    <a:masterClrMapping/>
  </p:clrMapOvr>
</p:sld>
</file>

<file path=ppt/theme/theme1.xml><?xml version="1.0" encoding="utf-8"?>
<a:theme xmlns:a="http://schemas.openxmlformats.org/drawingml/2006/main"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520</Words>
  <Application>Microsoft Office PowerPoint</Application>
  <PresentationFormat>Affichage à l'écran (16:9)</PresentationFormat>
  <Paragraphs>55</Paragraphs>
  <Slides>22</Slides>
  <Notes>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22</vt:i4>
      </vt:variant>
    </vt:vector>
  </HeadingPairs>
  <TitlesOfParts>
    <vt:vector size="27" baseType="lpstr">
      <vt:lpstr>Arial</vt:lpstr>
      <vt:lpstr>Calibri</vt:lpstr>
      <vt:lpstr>Oswald</vt:lpstr>
      <vt:lpstr>Raleway</vt:lpstr>
      <vt:lpstr>E-Commerce Business Plan By Slidesgo</vt:lpstr>
      <vt:lpstr>ERP  ODOO</vt:lpstr>
      <vt:lpstr>01</vt:lpstr>
      <vt:lpstr>Problématique </vt:lpstr>
      <vt:lpstr>Objectif et fonctionnalité :  </vt:lpstr>
      <vt:lpstr>Structure d’un module Odoo</vt:lpstr>
      <vt:lpstr>Technologie mise en ouevre </vt:lpstr>
      <vt:lpstr>Manipulation des modules  </vt:lpstr>
      <vt:lpstr>Manipulation des modules  </vt:lpstr>
      <vt:lpstr>Manipulation des modules  </vt:lpstr>
      <vt:lpstr>Manipulation des modules  </vt:lpstr>
      <vt:lpstr>Installation et test </vt:lpstr>
      <vt:lpstr>Présentation PowerPoint</vt:lpstr>
      <vt:lpstr>Test Done !  Avec Sucées  </vt:lpstr>
      <vt:lpstr>02</vt:lpstr>
      <vt:lpstr>Problématique  et Objectif !</vt:lpstr>
      <vt:lpstr>Instalation  des modules  </vt:lpstr>
      <vt:lpstr>Paramétrage d’article : Inventaire   </vt:lpstr>
      <vt:lpstr>Paramétrage d’article : Inventaire   </vt:lpstr>
      <vt:lpstr>Présentation PowerPoint</vt:lpstr>
      <vt:lpstr>Présentation PowerPoint</vt:lpstr>
      <vt:lpstr>Présentation PowerPoint</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ERP  ODOO</dc:title>
  <dc:creator>Azzahrae</dc:creator>
  <cp:lastModifiedBy>Khaoula Annassiri</cp:lastModifiedBy>
  <cp:revision>11</cp:revision>
  <dcterms:modified xsi:type="dcterms:W3CDTF">2021-02-21T12:34:09Z</dcterms:modified>
</cp:coreProperties>
</file>